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s/slide2.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6.xml" ContentType="application/vnd.openxmlformats-officedocument.presentationml.slideLayout+xml"/>
  <Override PartName="/ppt/slideLayouts/slideLayout4.xml" ContentType="application/vnd.openxmlformats-officedocument.presentationml.slideLayout+xml"/>
  <Override PartName="/ppt/slideLayouts/slideLayout7.xml" ContentType="application/vnd.openxmlformats-officedocument.presentationml.slideLayout+xml"/>
  <Override PartName="/ppt/slideLayouts/slideLayout5.xml" ContentType="application/vnd.openxmlformats-officedocument.presentationml.slideLayout+xml"/>
  <Override PartName="/ppt/theme/theme1.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Montserrat" panose="020B0604020202020204" charset="0"/>
      <p:regular r:id="rId21"/>
    </p:embeddedFont>
    <p:embeddedFont>
      <p:font typeface="Calibri" panose="020F0502020204030204" pitchFamily="34" charset="0"/>
      <p:regular r:id="rId22"/>
      <p:bold r:id="rId23"/>
      <p:italic r:id="rId24"/>
      <p:boldItalic r:id="rId25"/>
    </p:embeddedFont>
    <p:embeddedFont>
      <p:font typeface="Noto Sans Bold" panose="020B0604020202020204" charset="0"/>
      <p:regular r:id="rId26"/>
    </p:embeddedFont>
    <p:embeddedFont>
      <p:font typeface="Noto Sans"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0" d="100"/>
          <a:sy n="50" d="100"/>
        </p:scale>
        <p:origin x="696"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customXml" Target="../customXml/item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customXml" Target="../customXml/item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customXml" Target="../customXml/item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1/18/2026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1/18/2026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1/18/2026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1/18/2026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8.png"/><Relationship Id="rId4" Type="http://schemas.openxmlformats.org/officeDocument/2006/relationships/image" Target="../media/image11.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4.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796203" y="3977437"/>
            <a:ext cx="15964134" cy="2741894"/>
            <a:chOff x="0" y="0"/>
            <a:chExt cx="19949947" cy="3426471"/>
          </a:xfrm>
        </p:grpSpPr>
        <p:sp>
          <p:nvSpPr>
            <p:cNvPr id="4" name="Freeform 4"/>
            <p:cNvSpPr/>
            <p:nvPr/>
          </p:nvSpPr>
          <p:spPr>
            <a:xfrm>
              <a:off x="0" y="0"/>
              <a:ext cx="19949947" cy="3426471"/>
            </a:xfrm>
            <a:custGeom>
              <a:avLst/>
              <a:gdLst/>
              <a:ahLst/>
              <a:cxnLst/>
              <a:rect l="l" t="t" r="r" b="b"/>
              <a:pathLst>
                <a:path w="19949947" h="3426471">
                  <a:moveTo>
                    <a:pt x="0" y="0"/>
                  </a:moveTo>
                  <a:lnTo>
                    <a:pt x="19949947" y="0"/>
                  </a:lnTo>
                  <a:lnTo>
                    <a:pt x="19949947" y="3426471"/>
                  </a:lnTo>
                  <a:lnTo>
                    <a:pt x="0" y="3426471"/>
                  </a:lnTo>
                  <a:close/>
                </a:path>
              </a:pathLst>
            </a:custGeom>
            <a:solidFill>
              <a:srgbClr val="000000">
                <a:alpha val="0"/>
              </a:srgbClr>
            </a:solidFill>
            <a:ln w="12700">
              <a:solidFill>
                <a:srgbClr val="000000"/>
              </a:solidFill>
            </a:ln>
          </p:spPr>
        </p:sp>
        <p:sp>
          <p:nvSpPr>
            <p:cNvPr id="5" name="TextBox 5"/>
            <p:cNvSpPr txBox="1"/>
            <p:nvPr/>
          </p:nvSpPr>
          <p:spPr>
            <a:xfrm>
              <a:off x="0" y="-47625"/>
              <a:ext cx="19949947" cy="3474096"/>
            </a:xfrm>
            <a:prstGeom prst="rect">
              <a:avLst/>
            </a:prstGeom>
          </p:spPr>
          <p:txBody>
            <a:bodyPr lIns="0" tIns="0" rIns="0" bIns="0" rtlCol="0" anchor="b"/>
            <a:lstStyle/>
            <a:p>
              <a:pPr algn="ctr">
                <a:lnSpc>
                  <a:spcPts val="9359"/>
                </a:lnSpc>
              </a:pPr>
              <a:r>
                <a:rPr lang="en-US" sz="7799" spc="155">
                  <a:solidFill>
                    <a:srgbClr val="FFFFFF"/>
                  </a:solidFill>
                  <a:latin typeface="Times New Roman"/>
                  <a:ea typeface="Times New Roman"/>
                  <a:cs typeface="Times New Roman"/>
                  <a:sym typeface="Times New Roman"/>
                </a:rPr>
                <a:t>Phân tích giá nhà</a:t>
              </a:r>
            </a:p>
            <a:p>
              <a:pPr algn="ctr">
                <a:lnSpc>
                  <a:spcPts val="9359"/>
                </a:lnSpc>
              </a:pPr>
              <a:r>
                <a:rPr lang="en-US" sz="7799" spc="162">
                  <a:solidFill>
                    <a:srgbClr val="FFFFFF"/>
                  </a:solidFill>
                  <a:latin typeface="Times New Roman"/>
                  <a:ea typeface="Times New Roman"/>
                  <a:cs typeface="Times New Roman"/>
                  <a:sym typeface="Times New Roman"/>
                </a:rPr>
                <a:t> TP HỒ CHÍ MINH</a:t>
              </a:r>
            </a:p>
          </p:txBody>
        </p:sp>
      </p:grpSp>
      <p:sp>
        <p:nvSpPr>
          <p:cNvPr id="6" name="TextBox 6"/>
          <p:cNvSpPr txBox="1"/>
          <p:nvPr/>
        </p:nvSpPr>
        <p:spPr>
          <a:xfrm>
            <a:off x="6106731" y="1405252"/>
            <a:ext cx="5343079" cy="2106823"/>
          </a:xfrm>
          <a:prstGeom prst="rect">
            <a:avLst/>
          </a:prstGeom>
        </p:spPr>
        <p:txBody>
          <a:bodyPr lIns="0" tIns="0" rIns="0" bIns="0" rtlCol="0" anchor="t">
            <a:spAutoFit/>
          </a:bodyPr>
          <a:lstStyle/>
          <a:p>
            <a:pPr algn="ctr">
              <a:lnSpc>
                <a:spcPts val="16700"/>
              </a:lnSpc>
            </a:pPr>
            <a:r>
              <a:rPr lang="en-US" sz="11929">
                <a:solidFill>
                  <a:srgbClr val="FFFFFF"/>
                </a:solidFill>
                <a:latin typeface="Times New Roman"/>
                <a:ea typeface="Times New Roman"/>
                <a:cs typeface="Times New Roman"/>
                <a:sym typeface="Times New Roman"/>
              </a:rPr>
              <a:t>ĐỀ TÀI: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487" r="-1487"/>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1938528" y="221275"/>
            <a:ext cx="15819825" cy="1037082"/>
          </a:xfrm>
          <a:prstGeom prst="rect">
            <a:avLst/>
          </a:prstGeom>
        </p:spPr>
        <p:txBody>
          <a:bodyPr lIns="0" tIns="0" rIns="0" bIns="0" rtlCol="0" anchor="t">
            <a:spAutoFit/>
          </a:bodyPr>
          <a:lstStyle/>
          <a:p>
            <a:pPr algn="l">
              <a:lnSpc>
                <a:spcPts val="5443"/>
              </a:lnSpc>
            </a:pPr>
            <a:r>
              <a:rPr lang="en-US" sz="4032" b="1">
                <a:solidFill>
                  <a:srgbClr val="FFFFFF"/>
                </a:solidFill>
                <a:latin typeface="Noto Sans Bold"/>
                <a:ea typeface="Noto Sans Bold"/>
                <a:cs typeface="Noto Sans Bold"/>
                <a:sym typeface="Noto Sans Bold"/>
              </a:rPr>
              <a:t>Thu thập dữ liệu CSV</a:t>
            </a:r>
          </a:p>
        </p:txBody>
      </p:sp>
      <p:sp>
        <p:nvSpPr>
          <p:cNvPr id="4" name="Freeform 4" descr="preencoded.png"/>
          <p:cNvSpPr/>
          <p:nvPr/>
        </p:nvSpPr>
        <p:spPr>
          <a:xfrm>
            <a:off x="1477518" y="576367"/>
            <a:ext cx="365760" cy="365760"/>
          </a:xfrm>
          <a:custGeom>
            <a:avLst/>
            <a:gdLst/>
            <a:ahLst/>
            <a:cxnLst/>
            <a:rect l="l" t="t" r="r" b="b"/>
            <a:pathLst>
              <a:path w="365760" h="365760">
                <a:moveTo>
                  <a:pt x="0" y="0"/>
                </a:moveTo>
                <a:lnTo>
                  <a:pt x="365760" y="0"/>
                </a:lnTo>
                <a:lnTo>
                  <a:pt x="365760" y="365760"/>
                </a:lnTo>
                <a:lnTo>
                  <a:pt x="0" y="365760"/>
                </a:lnTo>
                <a:lnTo>
                  <a:pt x="0" y="0"/>
                </a:lnTo>
                <a:close/>
              </a:path>
            </a:pathLst>
          </a:custGeom>
          <a:blipFill>
            <a:blip r:embed="rId3"/>
            <a:stretch>
              <a:fillRect/>
            </a:stretch>
          </a:blipFill>
        </p:spPr>
      </p:sp>
      <p:sp>
        <p:nvSpPr>
          <p:cNvPr id="5" name="Freeform 5" descr="preencoded.png"/>
          <p:cNvSpPr/>
          <p:nvPr/>
        </p:nvSpPr>
        <p:spPr>
          <a:xfrm>
            <a:off x="1111758" y="576367"/>
            <a:ext cx="365760" cy="365760"/>
          </a:xfrm>
          <a:custGeom>
            <a:avLst/>
            <a:gdLst/>
            <a:ahLst/>
            <a:cxnLst/>
            <a:rect l="l" t="t" r="r" b="b"/>
            <a:pathLst>
              <a:path w="365760" h="365760">
                <a:moveTo>
                  <a:pt x="0" y="0"/>
                </a:moveTo>
                <a:lnTo>
                  <a:pt x="365760" y="0"/>
                </a:lnTo>
                <a:lnTo>
                  <a:pt x="365760" y="365760"/>
                </a:lnTo>
                <a:lnTo>
                  <a:pt x="0" y="365760"/>
                </a:lnTo>
                <a:lnTo>
                  <a:pt x="0" y="0"/>
                </a:lnTo>
                <a:close/>
              </a:path>
            </a:pathLst>
          </a:custGeom>
          <a:blipFill>
            <a:blip r:embed="rId3"/>
            <a:stretch>
              <a:fillRect/>
            </a:stretch>
          </a:blipFill>
        </p:spPr>
      </p:sp>
      <p:sp>
        <p:nvSpPr>
          <p:cNvPr id="6" name="Freeform 6" descr="preencoded.png"/>
          <p:cNvSpPr/>
          <p:nvPr/>
        </p:nvSpPr>
        <p:spPr>
          <a:xfrm>
            <a:off x="745998" y="576367"/>
            <a:ext cx="365760" cy="365760"/>
          </a:xfrm>
          <a:custGeom>
            <a:avLst/>
            <a:gdLst/>
            <a:ahLst/>
            <a:cxnLst/>
            <a:rect l="l" t="t" r="r" b="b"/>
            <a:pathLst>
              <a:path w="365760" h="365760">
                <a:moveTo>
                  <a:pt x="0" y="0"/>
                </a:moveTo>
                <a:lnTo>
                  <a:pt x="365760" y="0"/>
                </a:lnTo>
                <a:lnTo>
                  <a:pt x="365760" y="365760"/>
                </a:lnTo>
                <a:lnTo>
                  <a:pt x="0" y="365760"/>
                </a:lnTo>
                <a:lnTo>
                  <a:pt x="0" y="0"/>
                </a:lnTo>
                <a:close/>
              </a:path>
            </a:pathLst>
          </a:custGeom>
          <a:blipFill>
            <a:blip r:embed="rId3"/>
            <a:stretch>
              <a:fillRect/>
            </a:stretch>
          </a:blipFill>
        </p:spPr>
      </p:sp>
      <p:sp>
        <p:nvSpPr>
          <p:cNvPr id="7" name="Freeform 7" descr="preencoded.png"/>
          <p:cNvSpPr/>
          <p:nvPr/>
        </p:nvSpPr>
        <p:spPr>
          <a:xfrm>
            <a:off x="488004" y="1997002"/>
            <a:ext cx="4067346" cy="7749950"/>
          </a:xfrm>
          <a:custGeom>
            <a:avLst/>
            <a:gdLst/>
            <a:ahLst/>
            <a:cxnLst/>
            <a:rect l="l" t="t" r="r" b="b"/>
            <a:pathLst>
              <a:path w="4067346" h="7749950">
                <a:moveTo>
                  <a:pt x="0" y="0"/>
                </a:moveTo>
                <a:lnTo>
                  <a:pt x="4067346" y="0"/>
                </a:lnTo>
                <a:lnTo>
                  <a:pt x="4067346" y="7749950"/>
                </a:lnTo>
                <a:lnTo>
                  <a:pt x="0" y="7749950"/>
                </a:lnTo>
                <a:lnTo>
                  <a:pt x="0" y="0"/>
                </a:lnTo>
                <a:close/>
              </a:path>
            </a:pathLst>
          </a:custGeom>
          <a:blipFill>
            <a:blip r:embed="rId4"/>
            <a:stretch>
              <a:fillRect t="-118" b="-118"/>
            </a:stretch>
          </a:blipFill>
        </p:spPr>
      </p:sp>
      <p:grpSp>
        <p:nvGrpSpPr>
          <p:cNvPr id="8" name="Group 8"/>
          <p:cNvGrpSpPr/>
          <p:nvPr/>
        </p:nvGrpSpPr>
        <p:grpSpPr>
          <a:xfrm>
            <a:off x="1762115" y="7589044"/>
            <a:ext cx="1519133" cy="1519133"/>
            <a:chOff x="0" y="0"/>
            <a:chExt cx="2025510" cy="2025510"/>
          </a:xfrm>
        </p:grpSpPr>
        <p:sp>
          <p:nvSpPr>
            <p:cNvPr id="9" name="Freeform 9"/>
            <p:cNvSpPr/>
            <p:nvPr/>
          </p:nvSpPr>
          <p:spPr>
            <a:xfrm>
              <a:off x="0" y="0"/>
              <a:ext cx="2025396" cy="2025396"/>
            </a:xfrm>
            <a:custGeom>
              <a:avLst/>
              <a:gdLst/>
              <a:ahLst/>
              <a:cxnLst/>
              <a:rect l="l" t="t" r="r" b="b"/>
              <a:pathLst>
                <a:path w="2025396" h="2025396">
                  <a:moveTo>
                    <a:pt x="1012698" y="0"/>
                  </a:moveTo>
                  <a:cubicBezTo>
                    <a:pt x="1571625" y="0"/>
                    <a:pt x="2025396" y="453771"/>
                    <a:pt x="2025396" y="1012698"/>
                  </a:cubicBezTo>
                  <a:cubicBezTo>
                    <a:pt x="2025396" y="1571625"/>
                    <a:pt x="1571625" y="2025396"/>
                    <a:pt x="1012698" y="2025396"/>
                  </a:cubicBezTo>
                  <a:cubicBezTo>
                    <a:pt x="453771" y="2025396"/>
                    <a:pt x="0" y="1571752"/>
                    <a:pt x="0" y="1012698"/>
                  </a:cubicBezTo>
                  <a:cubicBezTo>
                    <a:pt x="0" y="453644"/>
                    <a:pt x="453771" y="0"/>
                    <a:pt x="1012698" y="0"/>
                  </a:cubicBezTo>
                  <a:close/>
                </a:path>
              </a:pathLst>
            </a:custGeom>
            <a:solidFill>
              <a:srgbClr val="402800"/>
            </a:solidFill>
            <a:ln w="12700">
              <a:solidFill>
                <a:srgbClr val="000000"/>
              </a:solidFill>
            </a:ln>
          </p:spPr>
        </p:sp>
      </p:grpSp>
      <p:sp>
        <p:nvSpPr>
          <p:cNvPr id="10" name="Freeform 10" descr="preencoded.png"/>
          <p:cNvSpPr/>
          <p:nvPr/>
        </p:nvSpPr>
        <p:spPr>
          <a:xfrm>
            <a:off x="2135924" y="7962852"/>
            <a:ext cx="771506" cy="771506"/>
          </a:xfrm>
          <a:custGeom>
            <a:avLst/>
            <a:gdLst/>
            <a:ahLst/>
            <a:cxnLst/>
            <a:rect l="l" t="t" r="r" b="b"/>
            <a:pathLst>
              <a:path w="771506" h="771506">
                <a:moveTo>
                  <a:pt x="0" y="0"/>
                </a:moveTo>
                <a:lnTo>
                  <a:pt x="771506" y="0"/>
                </a:lnTo>
                <a:lnTo>
                  <a:pt x="771506" y="771506"/>
                </a:lnTo>
                <a:lnTo>
                  <a:pt x="0" y="771506"/>
                </a:lnTo>
                <a:lnTo>
                  <a:pt x="0" y="0"/>
                </a:lnTo>
                <a:close/>
              </a:path>
            </a:pathLst>
          </a:custGeom>
          <a:blipFill>
            <a:blip r:embed="rId5"/>
            <a:stretch>
              <a:fillRect/>
            </a:stretch>
          </a:blipFill>
        </p:spPr>
      </p:sp>
      <p:sp>
        <p:nvSpPr>
          <p:cNvPr id="11" name="Freeform 11" descr="preencoded.png"/>
          <p:cNvSpPr/>
          <p:nvPr/>
        </p:nvSpPr>
        <p:spPr>
          <a:xfrm>
            <a:off x="4898565" y="1997002"/>
            <a:ext cx="4067346" cy="7749950"/>
          </a:xfrm>
          <a:custGeom>
            <a:avLst/>
            <a:gdLst/>
            <a:ahLst/>
            <a:cxnLst/>
            <a:rect l="l" t="t" r="r" b="b"/>
            <a:pathLst>
              <a:path w="4067346" h="7749950">
                <a:moveTo>
                  <a:pt x="0" y="0"/>
                </a:moveTo>
                <a:lnTo>
                  <a:pt x="4067346" y="0"/>
                </a:lnTo>
                <a:lnTo>
                  <a:pt x="4067346" y="7749950"/>
                </a:lnTo>
                <a:lnTo>
                  <a:pt x="0" y="7749950"/>
                </a:lnTo>
                <a:lnTo>
                  <a:pt x="0" y="0"/>
                </a:lnTo>
                <a:close/>
              </a:path>
            </a:pathLst>
          </a:custGeom>
          <a:blipFill>
            <a:blip r:embed="rId6"/>
            <a:stretch>
              <a:fillRect t="-118" b="-118"/>
            </a:stretch>
          </a:blipFill>
        </p:spPr>
      </p:sp>
      <p:grpSp>
        <p:nvGrpSpPr>
          <p:cNvPr id="12" name="Group 12"/>
          <p:cNvGrpSpPr/>
          <p:nvPr/>
        </p:nvGrpSpPr>
        <p:grpSpPr>
          <a:xfrm>
            <a:off x="6172676" y="7589044"/>
            <a:ext cx="1519133" cy="1519133"/>
            <a:chOff x="0" y="0"/>
            <a:chExt cx="2025510" cy="2025510"/>
          </a:xfrm>
        </p:grpSpPr>
        <p:sp>
          <p:nvSpPr>
            <p:cNvPr id="13" name="Freeform 13"/>
            <p:cNvSpPr/>
            <p:nvPr/>
          </p:nvSpPr>
          <p:spPr>
            <a:xfrm>
              <a:off x="0" y="0"/>
              <a:ext cx="2025396" cy="2025396"/>
            </a:xfrm>
            <a:custGeom>
              <a:avLst/>
              <a:gdLst/>
              <a:ahLst/>
              <a:cxnLst/>
              <a:rect l="l" t="t" r="r" b="b"/>
              <a:pathLst>
                <a:path w="2025396" h="2025396">
                  <a:moveTo>
                    <a:pt x="1012698" y="0"/>
                  </a:moveTo>
                  <a:cubicBezTo>
                    <a:pt x="1571625" y="0"/>
                    <a:pt x="2025396" y="453771"/>
                    <a:pt x="2025396" y="1012698"/>
                  </a:cubicBezTo>
                  <a:cubicBezTo>
                    <a:pt x="2025396" y="1571625"/>
                    <a:pt x="1571625" y="2025396"/>
                    <a:pt x="1012698" y="2025396"/>
                  </a:cubicBezTo>
                  <a:cubicBezTo>
                    <a:pt x="453771" y="2025396"/>
                    <a:pt x="0" y="1571752"/>
                    <a:pt x="0" y="1012698"/>
                  </a:cubicBezTo>
                  <a:cubicBezTo>
                    <a:pt x="0" y="453644"/>
                    <a:pt x="453771" y="0"/>
                    <a:pt x="1012698" y="0"/>
                  </a:cubicBezTo>
                  <a:close/>
                </a:path>
              </a:pathLst>
            </a:custGeom>
            <a:solidFill>
              <a:srgbClr val="EC9F48"/>
            </a:solidFill>
            <a:ln w="12700">
              <a:solidFill>
                <a:srgbClr val="000000"/>
              </a:solidFill>
            </a:ln>
          </p:spPr>
        </p:sp>
      </p:grpSp>
      <p:sp>
        <p:nvSpPr>
          <p:cNvPr id="14" name="Freeform 14" descr="preencoded.png"/>
          <p:cNvSpPr/>
          <p:nvPr/>
        </p:nvSpPr>
        <p:spPr>
          <a:xfrm>
            <a:off x="9309125" y="1997002"/>
            <a:ext cx="4067346" cy="7749950"/>
          </a:xfrm>
          <a:custGeom>
            <a:avLst/>
            <a:gdLst/>
            <a:ahLst/>
            <a:cxnLst/>
            <a:rect l="l" t="t" r="r" b="b"/>
            <a:pathLst>
              <a:path w="4067346" h="7749950">
                <a:moveTo>
                  <a:pt x="0" y="0"/>
                </a:moveTo>
                <a:lnTo>
                  <a:pt x="4067347" y="0"/>
                </a:lnTo>
                <a:lnTo>
                  <a:pt x="4067347" y="7749950"/>
                </a:lnTo>
                <a:lnTo>
                  <a:pt x="0" y="7749950"/>
                </a:lnTo>
                <a:lnTo>
                  <a:pt x="0" y="0"/>
                </a:lnTo>
                <a:close/>
              </a:path>
            </a:pathLst>
          </a:custGeom>
          <a:blipFill>
            <a:blip r:embed="rId4"/>
            <a:stretch>
              <a:fillRect t="-118" b="-118"/>
            </a:stretch>
          </a:blipFill>
        </p:spPr>
      </p:sp>
      <p:grpSp>
        <p:nvGrpSpPr>
          <p:cNvPr id="15" name="Group 15"/>
          <p:cNvGrpSpPr/>
          <p:nvPr/>
        </p:nvGrpSpPr>
        <p:grpSpPr>
          <a:xfrm>
            <a:off x="10583237" y="7589044"/>
            <a:ext cx="1519133" cy="1519133"/>
            <a:chOff x="0" y="0"/>
            <a:chExt cx="2025510" cy="2025510"/>
          </a:xfrm>
        </p:grpSpPr>
        <p:sp>
          <p:nvSpPr>
            <p:cNvPr id="16" name="Freeform 16"/>
            <p:cNvSpPr/>
            <p:nvPr/>
          </p:nvSpPr>
          <p:spPr>
            <a:xfrm>
              <a:off x="0" y="0"/>
              <a:ext cx="2025396" cy="2025396"/>
            </a:xfrm>
            <a:custGeom>
              <a:avLst/>
              <a:gdLst/>
              <a:ahLst/>
              <a:cxnLst/>
              <a:rect l="l" t="t" r="r" b="b"/>
              <a:pathLst>
                <a:path w="2025396" h="2025396">
                  <a:moveTo>
                    <a:pt x="1012698" y="0"/>
                  </a:moveTo>
                  <a:cubicBezTo>
                    <a:pt x="1571625" y="0"/>
                    <a:pt x="2025396" y="453771"/>
                    <a:pt x="2025396" y="1012698"/>
                  </a:cubicBezTo>
                  <a:cubicBezTo>
                    <a:pt x="2025396" y="1571625"/>
                    <a:pt x="1571625" y="2025396"/>
                    <a:pt x="1012698" y="2025396"/>
                  </a:cubicBezTo>
                  <a:cubicBezTo>
                    <a:pt x="453771" y="2025396"/>
                    <a:pt x="0" y="1571752"/>
                    <a:pt x="0" y="1012698"/>
                  </a:cubicBezTo>
                  <a:cubicBezTo>
                    <a:pt x="0" y="453644"/>
                    <a:pt x="453771" y="0"/>
                    <a:pt x="1012698" y="0"/>
                  </a:cubicBezTo>
                  <a:close/>
                </a:path>
              </a:pathLst>
            </a:custGeom>
            <a:solidFill>
              <a:srgbClr val="402800"/>
            </a:solidFill>
            <a:ln w="12700">
              <a:solidFill>
                <a:srgbClr val="000000"/>
              </a:solidFill>
            </a:ln>
          </p:spPr>
        </p:sp>
      </p:grpSp>
      <p:sp>
        <p:nvSpPr>
          <p:cNvPr id="17" name="Freeform 17" descr="preencoded.png"/>
          <p:cNvSpPr/>
          <p:nvPr/>
        </p:nvSpPr>
        <p:spPr>
          <a:xfrm>
            <a:off x="13719696" y="1997002"/>
            <a:ext cx="4067346" cy="7749950"/>
          </a:xfrm>
          <a:custGeom>
            <a:avLst/>
            <a:gdLst/>
            <a:ahLst/>
            <a:cxnLst/>
            <a:rect l="l" t="t" r="r" b="b"/>
            <a:pathLst>
              <a:path w="4067346" h="7749950">
                <a:moveTo>
                  <a:pt x="0" y="0"/>
                </a:moveTo>
                <a:lnTo>
                  <a:pt x="4067346" y="0"/>
                </a:lnTo>
                <a:lnTo>
                  <a:pt x="4067346" y="7749950"/>
                </a:lnTo>
                <a:lnTo>
                  <a:pt x="0" y="7749950"/>
                </a:lnTo>
                <a:lnTo>
                  <a:pt x="0" y="0"/>
                </a:lnTo>
                <a:close/>
              </a:path>
            </a:pathLst>
          </a:custGeom>
          <a:blipFill>
            <a:blip r:embed="rId6"/>
            <a:stretch>
              <a:fillRect t="-118" b="-118"/>
            </a:stretch>
          </a:blipFill>
        </p:spPr>
      </p:sp>
      <p:grpSp>
        <p:nvGrpSpPr>
          <p:cNvPr id="18" name="Group 18"/>
          <p:cNvGrpSpPr/>
          <p:nvPr/>
        </p:nvGrpSpPr>
        <p:grpSpPr>
          <a:xfrm>
            <a:off x="14993807" y="7589044"/>
            <a:ext cx="1519133" cy="1519133"/>
            <a:chOff x="0" y="0"/>
            <a:chExt cx="2025510" cy="2025510"/>
          </a:xfrm>
        </p:grpSpPr>
        <p:sp>
          <p:nvSpPr>
            <p:cNvPr id="19" name="Freeform 19"/>
            <p:cNvSpPr/>
            <p:nvPr/>
          </p:nvSpPr>
          <p:spPr>
            <a:xfrm>
              <a:off x="0" y="0"/>
              <a:ext cx="2025396" cy="2025396"/>
            </a:xfrm>
            <a:custGeom>
              <a:avLst/>
              <a:gdLst/>
              <a:ahLst/>
              <a:cxnLst/>
              <a:rect l="l" t="t" r="r" b="b"/>
              <a:pathLst>
                <a:path w="2025396" h="2025396">
                  <a:moveTo>
                    <a:pt x="1012698" y="0"/>
                  </a:moveTo>
                  <a:cubicBezTo>
                    <a:pt x="1571625" y="0"/>
                    <a:pt x="2025396" y="453771"/>
                    <a:pt x="2025396" y="1012698"/>
                  </a:cubicBezTo>
                  <a:cubicBezTo>
                    <a:pt x="2025396" y="1571625"/>
                    <a:pt x="1571625" y="2025396"/>
                    <a:pt x="1012698" y="2025396"/>
                  </a:cubicBezTo>
                  <a:cubicBezTo>
                    <a:pt x="453771" y="2025396"/>
                    <a:pt x="0" y="1571752"/>
                    <a:pt x="0" y="1012698"/>
                  </a:cubicBezTo>
                  <a:cubicBezTo>
                    <a:pt x="0" y="453644"/>
                    <a:pt x="453771" y="0"/>
                    <a:pt x="1012698" y="0"/>
                  </a:cubicBezTo>
                  <a:close/>
                </a:path>
              </a:pathLst>
            </a:custGeom>
            <a:solidFill>
              <a:srgbClr val="EC9F48"/>
            </a:solidFill>
            <a:ln w="12700">
              <a:solidFill>
                <a:srgbClr val="000000"/>
              </a:solidFill>
            </a:ln>
          </p:spPr>
        </p:sp>
      </p:grpSp>
      <p:grpSp>
        <p:nvGrpSpPr>
          <p:cNvPr id="20" name="Group 20"/>
          <p:cNvGrpSpPr/>
          <p:nvPr/>
        </p:nvGrpSpPr>
        <p:grpSpPr>
          <a:xfrm>
            <a:off x="681333" y="2114864"/>
            <a:ext cx="3680689" cy="1720987"/>
            <a:chOff x="0" y="0"/>
            <a:chExt cx="4907585" cy="2294649"/>
          </a:xfrm>
        </p:grpSpPr>
        <p:sp>
          <p:nvSpPr>
            <p:cNvPr id="21" name="Freeform 21"/>
            <p:cNvSpPr/>
            <p:nvPr/>
          </p:nvSpPr>
          <p:spPr>
            <a:xfrm>
              <a:off x="0" y="0"/>
              <a:ext cx="4907589" cy="2294651"/>
            </a:xfrm>
            <a:custGeom>
              <a:avLst/>
              <a:gdLst/>
              <a:ahLst/>
              <a:cxnLst/>
              <a:rect l="l" t="t" r="r" b="b"/>
              <a:pathLst>
                <a:path w="4907589" h="2294651">
                  <a:moveTo>
                    <a:pt x="0" y="0"/>
                  </a:moveTo>
                  <a:lnTo>
                    <a:pt x="4907589" y="0"/>
                  </a:lnTo>
                  <a:lnTo>
                    <a:pt x="4907589" y="2294651"/>
                  </a:lnTo>
                  <a:lnTo>
                    <a:pt x="0" y="2294651"/>
                  </a:lnTo>
                  <a:close/>
                </a:path>
              </a:pathLst>
            </a:custGeom>
            <a:solidFill>
              <a:srgbClr val="000000">
                <a:alpha val="0"/>
              </a:srgbClr>
            </a:solidFill>
            <a:ln w="12700">
              <a:solidFill>
                <a:srgbClr val="000000"/>
              </a:solidFill>
            </a:ln>
          </p:spPr>
        </p:sp>
        <p:sp>
          <p:nvSpPr>
            <p:cNvPr id="22" name="TextBox 22"/>
            <p:cNvSpPr txBox="1"/>
            <p:nvPr/>
          </p:nvSpPr>
          <p:spPr>
            <a:xfrm>
              <a:off x="0" y="-9525"/>
              <a:ext cx="4907585" cy="2304174"/>
            </a:xfrm>
            <a:prstGeom prst="rect">
              <a:avLst/>
            </a:prstGeom>
          </p:spPr>
          <p:txBody>
            <a:bodyPr lIns="0" tIns="0" rIns="0" bIns="0" rtlCol="0" anchor="ctr"/>
            <a:lstStyle/>
            <a:p>
              <a:pPr algn="l">
                <a:lnSpc>
                  <a:spcPts val="3110"/>
                </a:lnSpc>
              </a:pPr>
              <a:r>
                <a:rPr lang="en-US" sz="2592" b="1">
                  <a:solidFill>
                    <a:srgbClr val="FFFFFF"/>
                  </a:solidFill>
                  <a:latin typeface="Noto Sans Bold"/>
                  <a:ea typeface="Noto Sans Bold"/>
                  <a:cs typeface="Noto Sans Bold"/>
                  <a:sym typeface="Noto Sans Bold"/>
                </a:rPr>
                <a:t>Đọc file CSV</a:t>
              </a:r>
            </a:p>
          </p:txBody>
        </p:sp>
      </p:grpSp>
      <p:sp>
        <p:nvSpPr>
          <p:cNvPr id="23" name="TextBox 23"/>
          <p:cNvSpPr txBox="1"/>
          <p:nvPr/>
        </p:nvSpPr>
        <p:spPr>
          <a:xfrm>
            <a:off x="776583" y="3921585"/>
            <a:ext cx="3490189" cy="3129153"/>
          </a:xfrm>
          <a:prstGeom prst="rect">
            <a:avLst/>
          </a:prstGeom>
        </p:spPr>
        <p:txBody>
          <a:bodyPr lIns="0" tIns="0" rIns="0" bIns="0" rtlCol="0" anchor="t">
            <a:spAutoFit/>
          </a:bodyPr>
          <a:lstStyle/>
          <a:p>
            <a:pPr algn="l">
              <a:lnSpc>
                <a:spcPts val="2419"/>
              </a:lnSpc>
            </a:pPr>
            <a:r>
              <a:rPr lang="en-US" sz="2016">
                <a:solidFill>
                  <a:srgbClr val="FFFFFF"/>
                </a:solidFill>
                <a:latin typeface="Noto Sans"/>
                <a:ea typeface="Noto Sans"/>
                <a:cs typeface="Noto Sans"/>
                <a:sym typeface="Noto Sans"/>
              </a:rPr>
              <a:t>Sử dụng Python đọc dữ liệu nhà đất từ file CSV vào DataFrame.</a:t>
            </a:r>
          </a:p>
        </p:txBody>
      </p:sp>
      <p:grpSp>
        <p:nvGrpSpPr>
          <p:cNvPr id="24" name="Group 24"/>
          <p:cNvGrpSpPr/>
          <p:nvPr/>
        </p:nvGrpSpPr>
        <p:grpSpPr>
          <a:xfrm>
            <a:off x="5091551" y="2114864"/>
            <a:ext cx="3681374" cy="1720901"/>
            <a:chOff x="0" y="0"/>
            <a:chExt cx="4908499" cy="2294534"/>
          </a:xfrm>
        </p:grpSpPr>
        <p:sp>
          <p:nvSpPr>
            <p:cNvPr id="25" name="Freeform 25"/>
            <p:cNvSpPr/>
            <p:nvPr/>
          </p:nvSpPr>
          <p:spPr>
            <a:xfrm>
              <a:off x="0" y="0"/>
              <a:ext cx="4908499" cy="2294533"/>
            </a:xfrm>
            <a:custGeom>
              <a:avLst/>
              <a:gdLst/>
              <a:ahLst/>
              <a:cxnLst/>
              <a:rect l="l" t="t" r="r" b="b"/>
              <a:pathLst>
                <a:path w="4908499" h="2294533">
                  <a:moveTo>
                    <a:pt x="0" y="0"/>
                  </a:moveTo>
                  <a:lnTo>
                    <a:pt x="4908499" y="0"/>
                  </a:lnTo>
                  <a:lnTo>
                    <a:pt x="4908499" y="2294533"/>
                  </a:lnTo>
                  <a:lnTo>
                    <a:pt x="0" y="2294533"/>
                  </a:lnTo>
                  <a:close/>
                </a:path>
              </a:pathLst>
            </a:custGeom>
            <a:solidFill>
              <a:srgbClr val="000000">
                <a:alpha val="0"/>
              </a:srgbClr>
            </a:solidFill>
            <a:ln w="12700">
              <a:solidFill>
                <a:srgbClr val="000000"/>
              </a:solidFill>
            </a:ln>
          </p:spPr>
        </p:sp>
        <p:sp>
          <p:nvSpPr>
            <p:cNvPr id="26" name="TextBox 26"/>
            <p:cNvSpPr txBox="1"/>
            <p:nvPr/>
          </p:nvSpPr>
          <p:spPr>
            <a:xfrm>
              <a:off x="0" y="-9525"/>
              <a:ext cx="4908499" cy="2304059"/>
            </a:xfrm>
            <a:prstGeom prst="rect">
              <a:avLst/>
            </a:prstGeom>
          </p:spPr>
          <p:txBody>
            <a:bodyPr lIns="0" tIns="0" rIns="0" bIns="0" rtlCol="0" anchor="ctr"/>
            <a:lstStyle/>
            <a:p>
              <a:pPr algn="l">
                <a:lnSpc>
                  <a:spcPts val="3110"/>
                </a:lnSpc>
              </a:pPr>
              <a:r>
                <a:rPr lang="en-US" sz="2592" b="1">
                  <a:solidFill>
                    <a:srgbClr val="EC9F48"/>
                  </a:solidFill>
                  <a:latin typeface="Noto Sans Bold"/>
                  <a:ea typeface="Noto Sans Bold"/>
                  <a:cs typeface="Noto Sans Bold"/>
                  <a:sym typeface="Noto Sans Bold"/>
                </a:rPr>
                <a:t>Kiểm tra cấu trúc</a:t>
              </a:r>
            </a:p>
          </p:txBody>
        </p:sp>
      </p:grpSp>
      <p:sp>
        <p:nvSpPr>
          <p:cNvPr id="27" name="TextBox 27"/>
          <p:cNvSpPr txBox="1"/>
          <p:nvPr/>
        </p:nvSpPr>
        <p:spPr>
          <a:xfrm>
            <a:off x="5187144" y="3931110"/>
            <a:ext cx="3490189" cy="3119628"/>
          </a:xfrm>
          <a:prstGeom prst="rect">
            <a:avLst/>
          </a:prstGeom>
        </p:spPr>
        <p:txBody>
          <a:bodyPr lIns="0" tIns="0" rIns="0" bIns="0" rtlCol="0" anchor="t">
            <a:spAutoFit/>
          </a:bodyPr>
          <a:lstStyle/>
          <a:p>
            <a:pPr algn="l">
              <a:lnSpc>
                <a:spcPts val="2764"/>
              </a:lnSpc>
            </a:pPr>
            <a:r>
              <a:rPr lang="en-US" sz="2304">
                <a:solidFill>
                  <a:srgbClr val="EC9F48"/>
                </a:solidFill>
                <a:latin typeface="Noto Sans"/>
                <a:ea typeface="Noto Sans"/>
                <a:cs typeface="Noto Sans"/>
                <a:sym typeface="Noto Sans"/>
              </a:rPr>
              <a:t>Xem các dòng đầu tiên để đảm bảo định dạng đúng.</a:t>
            </a:r>
          </a:p>
        </p:txBody>
      </p:sp>
      <p:grpSp>
        <p:nvGrpSpPr>
          <p:cNvPr id="28" name="Group 28"/>
          <p:cNvGrpSpPr/>
          <p:nvPr/>
        </p:nvGrpSpPr>
        <p:grpSpPr>
          <a:xfrm>
            <a:off x="9502111" y="2114864"/>
            <a:ext cx="3681374" cy="1720901"/>
            <a:chOff x="0" y="0"/>
            <a:chExt cx="4908499" cy="2294534"/>
          </a:xfrm>
        </p:grpSpPr>
        <p:sp>
          <p:nvSpPr>
            <p:cNvPr id="29" name="Freeform 29"/>
            <p:cNvSpPr/>
            <p:nvPr/>
          </p:nvSpPr>
          <p:spPr>
            <a:xfrm>
              <a:off x="0" y="0"/>
              <a:ext cx="4908499" cy="2294533"/>
            </a:xfrm>
            <a:custGeom>
              <a:avLst/>
              <a:gdLst/>
              <a:ahLst/>
              <a:cxnLst/>
              <a:rect l="l" t="t" r="r" b="b"/>
              <a:pathLst>
                <a:path w="4908499" h="2294533">
                  <a:moveTo>
                    <a:pt x="0" y="0"/>
                  </a:moveTo>
                  <a:lnTo>
                    <a:pt x="4908499" y="0"/>
                  </a:lnTo>
                  <a:lnTo>
                    <a:pt x="4908499" y="2294533"/>
                  </a:lnTo>
                  <a:lnTo>
                    <a:pt x="0" y="2294533"/>
                  </a:lnTo>
                  <a:close/>
                </a:path>
              </a:pathLst>
            </a:custGeom>
            <a:solidFill>
              <a:srgbClr val="000000">
                <a:alpha val="0"/>
              </a:srgbClr>
            </a:solidFill>
            <a:ln w="12700">
              <a:solidFill>
                <a:srgbClr val="000000"/>
              </a:solidFill>
            </a:ln>
          </p:spPr>
        </p:sp>
        <p:sp>
          <p:nvSpPr>
            <p:cNvPr id="30" name="TextBox 30"/>
            <p:cNvSpPr txBox="1"/>
            <p:nvPr/>
          </p:nvSpPr>
          <p:spPr>
            <a:xfrm>
              <a:off x="0" y="-9525"/>
              <a:ext cx="4908499" cy="2304059"/>
            </a:xfrm>
            <a:prstGeom prst="rect">
              <a:avLst/>
            </a:prstGeom>
          </p:spPr>
          <p:txBody>
            <a:bodyPr lIns="0" tIns="0" rIns="0" bIns="0" rtlCol="0" anchor="ctr"/>
            <a:lstStyle/>
            <a:p>
              <a:pPr algn="l">
                <a:lnSpc>
                  <a:spcPts val="3110"/>
                </a:lnSpc>
              </a:pPr>
              <a:r>
                <a:rPr lang="en-US" sz="2592" b="1">
                  <a:solidFill>
                    <a:srgbClr val="FFFFFF"/>
                  </a:solidFill>
                  <a:latin typeface="Noto Sans Bold"/>
                  <a:ea typeface="Noto Sans Bold"/>
                  <a:cs typeface="Noto Sans Bold"/>
                  <a:sym typeface="Noto Sans Bold"/>
                </a:rPr>
                <a:t>Xử lý dữ liệu</a:t>
              </a:r>
            </a:p>
          </p:txBody>
        </p:sp>
      </p:grpSp>
      <p:sp>
        <p:nvSpPr>
          <p:cNvPr id="31" name="TextBox 31"/>
          <p:cNvSpPr txBox="1"/>
          <p:nvPr/>
        </p:nvSpPr>
        <p:spPr>
          <a:xfrm>
            <a:off x="9597704" y="3921585"/>
            <a:ext cx="3490189" cy="3129153"/>
          </a:xfrm>
          <a:prstGeom prst="rect">
            <a:avLst/>
          </a:prstGeom>
        </p:spPr>
        <p:txBody>
          <a:bodyPr lIns="0" tIns="0" rIns="0" bIns="0" rtlCol="0" anchor="t">
            <a:spAutoFit/>
          </a:bodyPr>
          <a:lstStyle/>
          <a:p>
            <a:pPr algn="l">
              <a:lnSpc>
                <a:spcPts val="2419"/>
              </a:lnSpc>
            </a:pPr>
            <a:r>
              <a:rPr lang="en-US" sz="2016">
                <a:solidFill>
                  <a:srgbClr val="FFFFFF"/>
                </a:solidFill>
                <a:latin typeface="Noto Sans"/>
                <a:ea typeface="Noto Sans"/>
                <a:cs typeface="Noto Sans"/>
                <a:sym typeface="Noto Sans"/>
              </a:rPr>
              <a:t>Loại bỏ giá trị thiếu và đảm bảo tính nhất quán.</a:t>
            </a:r>
          </a:p>
        </p:txBody>
      </p:sp>
      <p:grpSp>
        <p:nvGrpSpPr>
          <p:cNvPr id="32" name="Group 32"/>
          <p:cNvGrpSpPr/>
          <p:nvPr/>
        </p:nvGrpSpPr>
        <p:grpSpPr>
          <a:xfrm>
            <a:off x="13912682" y="2114864"/>
            <a:ext cx="3681374" cy="1720901"/>
            <a:chOff x="0" y="0"/>
            <a:chExt cx="4908499" cy="2294534"/>
          </a:xfrm>
        </p:grpSpPr>
        <p:sp>
          <p:nvSpPr>
            <p:cNvPr id="33" name="Freeform 33"/>
            <p:cNvSpPr/>
            <p:nvPr/>
          </p:nvSpPr>
          <p:spPr>
            <a:xfrm>
              <a:off x="0" y="0"/>
              <a:ext cx="4908499" cy="2294533"/>
            </a:xfrm>
            <a:custGeom>
              <a:avLst/>
              <a:gdLst/>
              <a:ahLst/>
              <a:cxnLst/>
              <a:rect l="l" t="t" r="r" b="b"/>
              <a:pathLst>
                <a:path w="4908499" h="2294533">
                  <a:moveTo>
                    <a:pt x="0" y="0"/>
                  </a:moveTo>
                  <a:lnTo>
                    <a:pt x="4908499" y="0"/>
                  </a:lnTo>
                  <a:lnTo>
                    <a:pt x="4908499" y="2294533"/>
                  </a:lnTo>
                  <a:lnTo>
                    <a:pt x="0" y="2294533"/>
                  </a:lnTo>
                  <a:close/>
                </a:path>
              </a:pathLst>
            </a:custGeom>
            <a:solidFill>
              <a:srgbClr val="000000">
                <a:alpha val="0"/>
              </a:srgbClr>
            </a:solidFill>
            <a:ln w="12700">
              <a:solidFill>
                <a:srgbClr val="000000"/>
              </a:solidFill>
            </a:ln>
          </p:spPr>
        </p:sp>
        <p:sp>
          <p:nvSpPr>
            <p:cNvPr id="34" name="TextBox 34"/>
            <p:cNvSpPr txBox="1"/>
            <p:nvPr/>
          </p:nvSpPr>
          <p:spPr>
            <a:xfrm>
              <a:off x="0" y="-9525"/>
              <a:ext cx="4908499" cy="2304059"/>
            </a:xfrm>
            <a:prstGeom prst="rect">
              <a:avLst/>
            </a:prstGeom>
          </p:spPr>
          <p:txBody>
            <a:bodyPr lIns="0" tIns="0" rIns="0" bIns="0" rtlCol="0" anchor="ctr"/>
            <a:lstStyle/>
            <a:p>
              <a:pPr algn="l">
                <a:lnSpc>
                  <a:spcPts val="3110"/>
                </a:lnSpc>
              </a:pPr>
              <a:r>
                <a:rPr lang="en-US" sz="2592" b="1">
                  <a:solidFill>
                    <a:srgbClr val="EC9F48"/>
                  </a:solidFill>
                  <a:latin typeface="Noto Sans Bold"/>
                  <a:ea typeface="Noto Sans Bold"/>
                  <a:cs typeface="Noto Sans Bold"/>
                  <a:sym typeface="Noto Sans Bold"/>
                </a:rPr>
                <a:t>Lưu trữ hiệu quả</a:t>
              </a:r>
            </a:p>
          </p:txBody>
        </p:sp>
      </p:grpSp>
      <p:sp>
        <p:nvSpPr>
          <p:cNvPr id="35" name="TextBox 35"/>
          <p:cNvSpPr txBox="1"/>
          <p:nvPr/>
        </p:nvSpPr>
        <p:spPr>
          <a:xfrm>
            <a:off x="14008275" y="3921585"/>
            <a:ext cx="3490189" cy="3129153"/>
          </a:xfrm>
          <a:prstGeom prst="rect">
            <a:avLst/>
          </a:prstGeom>
        </p:spPr>
        <p:txBody>
          <a:bodyPr lIns="0" tIns="0" rIns="0" bIns="0" rtlCol="0" anchor="t">
            <a:spAutoFit/>
          </a:bodyPr>
          <a:lstStyle/>
          <a:p>
            <a:pPr algn="l">
              <a:lnSpc>
                <a:spcPts val="2419"/>
              </a:lnSpc>
            </a:pPr>
            <a:r>
              <a:rPr lang="en-US" sz="2016">
                <a:solidFill>
                  <a:srgbClr val="EC9F48"/>
                </a:solidFill>
                <a:latin typeface="Noto Sans"/>
                <a:ea typeface="Noto Sans"/>
                <a:cs typeface="Noto Sans"/>
                <a:sym typeface="Noto Sans"/>
              </a:rPr>
              <a:t>Chuyển dữ liệu vào cấu trúc phù hợp cho phân tích.</a:t>
            </a:r>
          </a:p>
        </p:txBody>
      </p:sp>
      <p:sp>
        <p:nvSpPr>
          <p:cNvPr id="36" name="Freeform 36" descr="preencoded.png"/>
          <p:cNvSpPr/>
          <p:nvPr/>
        </p:nvSpPr>
        <p:spPr>
          <a:xfrm>
            <a:off x="6636515" y="8052883"/>
            <a:ext cx="591445" cy="591445"/>
          </a:xfrm>
          <a:custGeom>
            <a:avLst/>
            <a:gdLst/>
            <a:ahLst/>
            <a:cxnLst/>
            <a:rect l="l" t="t" r="r" b="b"/>
            <a:pathLst>
              <a:path w="591445" h="591445">
                <a:moveTo>
                  <a:pt x="0" y="0"/>
                </a:moveTo>
                <a:lnTo>
                  <a:pt x="591446" y="0"/>
                </a:lnTo>
                <a:lnTo>
                  <a:pt x="591446" y="591445"/>
                </a:lnTo>
                <a:lnTo>
                  <a:pt x="0" y="591445"/>
                </a:lnTo>
                <a:lnTo>
                  <a:pt x="0" y="0"/>
                </a:lnTo>
                <a:close/>
              </a:path>
            </a:pathLst>
          </a:custGeom>
          <a:blipFill>
            <a:blip r:embed="rId7"/>
            <a:stretch>
              <a:fillRect/>
            </a:stretch>
          </a:blipFill>
        </p:spPr>
      </p:sp>
      <p:sp>
        <p:nvSpPr>
          <p:cNvPr id="37" name="Freeform 37" descr="preencoded.png"/>
          <p:cNvSpPr/>
          <p:nvPr/>
        </p:nvSpPr>
        <p:spPr>
          <a:xfrm>
            <a:off x="10899219" y="7914884"/>
            <a:ext cx="887168" cy="867451"/>
          </a:xfrm>
          <a:custGeom>
            <a:avLst/>
            <a:gdLst/>
            <a:ahLst/>
            <a:cxnLst/>
            <a:rect l="l" t="t" r="r" b="b"/>
            <a:pathLst>
              <a:path w="887168" h="867451">
                <a:moveTo>
                  <a:pt x="0" y="0"/>
                </a:moveTo>
                <a:lnTo>
                  <a:pt x="887168" y="0"/>
                </a:lnTo>
                <a:lnTo>
                  <a:pt x="887168" y="867452"/>
                </a:lnTo>
                <a:lnTo>
                  <a:pt x="0" y="867452"/>
                </a:lnTo>
                <a:lnTo>
                  <a:pt x="0" y="0"/>
                </a:lnTo>
                <a:close/>
              </a:path>
            </a:pathLst>
          </a:custGeom>
          <a:blipFill>
            <a:blip r:embed="rId8"/>
            <a:stretch>
              <a:fillRect l="-969" r="-969"/>
            </a:stretch>
          </a:blipFill>
        </p:spPr>
      </p:sp>
      <p:sp>
        <p:nvSpPr>
          <p:cNvPr id="38" name="Freeform 38" descr="preencoded.png"/>
          <p:cNvSpPr/>
          <p:nvPr/>
        </p:nvSpPr>
        <p:spPr>
          <a:xfrm>
            <a:off x="15437930" y="8033175"/>
            <a:ext cx="630879" cy="630879"/>
          </a:xfrm>
          <a:custGeom>
            <a:avLst/>
            <a:gdLst/>
            <a:ahLst/>
            <a:cxnLst/>
            <a:rect l="l" t="t" r="r" b="b"/>
            <a:pathLst>
              <a:path w="630879" h="630879">
                <a:moveTo>
                  <a:pt x="0" y="0"/>
                </a:moveTo>
                <a:lnTo>
                  <a:pt x="630878" y="0"/>
                </a:lnTo>
                <a:lnTo>
                  <a:pt x="630878" y="630879"/>
                </a:lnTo>
                <a:lnTo>
                  <a:pt x="0" y="630879"/>
                </a:lnTo>
                <a:lnTo>
                  <a:pt x="0" y="0"/>
                </a:lnTo>
                <a:close/>
              </a:path>
            </a:pathLst>
          </a:custGeom>
          <a:blipFill>
            <a:blip r:embed="rId9"/>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1938528" y="221275"/>
            <a:ext cx="15819825" cy="1037082"/>
          </a:xfrm>
          <a:prstGeom prst="rect">
            <a:avLst/>
          </a:prstGeom>
        </p:spPr>
        <p:txBody>
          <a:bodyPr lIns="0" tIns="0" rIns="0" bIns="0" rtlCol="0" anchor="t">
            <a:spAutoFit/>
          </a:bodyPr>
          <a:lstStyle/>
          <a:p>
            <a:pPr algn="l">
              <a:lnSpc>
                <a:spcPts val="5443"/>
              </a:lnSpc>
            </a:pPr>
            <a:r>
              <a:rPr lang="en-US" sz="4032" b="1">
                <a:solidFill>
                  <a:srgbClr val="FFFFFF"/>
                </a:solidFill>
                <a:latin typeface="Noto Sans Bold"/>
                <a:ea typeface="Noto Sans Bold"/>
                <a:cs typeface="Noto Sans Bold"/>
                <a:sym typeface="Noto Sans Bold"/>
              </a:rPr>
              <a:t>Xử lý bằng List, Set, NumPy</a:t>
            </a:r>
          </a:p>
        </p:txBody>
      </p:sp>
      <p:sp>
        <p:nvSpPr>
          <p:cNvPr id="4" name="Freeform 4" descr="preencoded.png"/>
          <p:cNvSpPr/>
          <p:nvPr/>
        </p:nvSpPr>
        <p:spPr>
          <a:xfrm>
            <a:off x="1477518" y="576367"/>
            <a:ext cx="365760" cy="365760"/>
          </a:xfrm>
          <a:custGeom>
            <a:avLst/>
            <a:gdLst/>
            <a:ahLst/>
            <a:cxnLst/>
            <a:rect l="l" t="t" r="r" b="b"/>
            <a:pathLst>
              <a:path w="365760" h="365760">
                <a:moveTo>
                  <a:pt x="0" y="0"/>
                </a:moveTo>
                <a:lnTo>
                  <a:pt x="365760" y="0"/>
                </a:lnTo>
                <a:lnTo>
                  <a:pt x="365760" y="365760"/>
                </a:lnTo>
                <a:lnTo>
                  <a:pt x="0" y="365760"/>
                </a:lnTo>
                <a:lnTo>
                  <a:pt x="0" y="0"/>
                </a:lnTo>
                <a:close/>
              </a:path>
            </a:pathLst>
          </a:custGeom>
          <a:blipFill>
            <a:blip r:embed="rId3"/>
            <a:stretch>
              <a:fillRect/>
            </a:stretch>
          </a:blipFill>
        </p:spPr>
      </p:sp>
      <p:sp>
        <p:nvSpPr>
          <p:cNvPr id="5" name="Freeform 5" descr="preencoded.png"/>
          <p:cNvSpPr/>
          <p:nvPr/>
        </p:nvSpPr>
        <p:spPr>
          <a:xfrm>
            <a:off x="1111758" y="576367"/>
            <a:ext cx="365760" cy="365760"/>
          </a:xfrm>
          <a:custGeom>
            <a:avLst/>
            <a:gdLst/>
            <a:ahLst/>
            <a:cxnLst/>
            <a:rect l="l" t="t" r="r" b="b"/>
            <a:pathLst>
              <a:path w="365760" h="365760">
                <a:moveTo>
                  <a:pt x="0" y="0"/>
                </a:moveTo>
                <a:lnTo>
                  <a:pt x="365760" y="0"/>
                </a:lnTo>
                <a:lnTo>
                  <a:pt x="365760" y="365760"/>
                </a:lnTo>
                <a:lnTo>
                  <a:pt x="0" y="365760"/>
                </a:lnTo>
                <a:lnTo>
                  <a:pt x="0" y="0"/>
                </a:lnTo>
                <a:close/>
              </a:path>
            </a:pathLst>
          </a:custGeom>
          <a:blipFill>
            <a:blip r:embed="rId3"/>
            <a:stretch>
              <a:fillRect/>
            </a:stretch>
          </a:blipFill>
        </p:spPr>
      </p:sp>
      <p:sp>
        <p:nvSpPr>
          <p:cNvPr id="6" name="Freeform 6" descr="preencoded.png"/>
          <p:cNvSpPr/>
          <p:nvPr/>
        </p:nvSpPr>
        <p:spPr>
          <a:xfrm>
            <a:off x="745998" y="576367"/>
            <a:ext cx="365760" cy="365760"/>
          </a:xfrm>
          <a:custGeom>
            <a:avLst/>
            <a:gdLst/>
            <a:ahLst/>
            <a:cxnLst/>
            <a:rect l="l" t="t" r="r" b="b"/>
            <a:pathLst>
              <a:path w="365760" h="365760">
                <a:moveTo>
                  <a:pt x="0" y="0"/>
                </a:moveTo>
                <a:lnTo>
                  <a:pt x="365760" y="0"/>
                </a:lnTo>
                <a:lnTo>
                  <a:pt x="365760" y="365760"/>
                </a:lnTo>
                <a:lnTo>
                  <a:pt x="0" y="365760"/>
                </a:lnTo>
                <a:lnTo>
                  <a:pt x="0" y="0"/>
                </a:lnTo>
                <a:close/>
              </a:path>
            </a:pathLst>
          </a:custGeom>
          <a:blipFill>
            <a:blip r:embed="rId3"/>
            <a:stretch>
              <a:fillRect/>
            </a:stretch>
          </a:blipFill>
        </p:spPr>
      </p:sp>
      <p:sp>
        <p:nvSpPr>
          <p:cNvPr id="7" name="Freeform 7" descr="preencoded.png"/>
          <p:cNvSpPr/>
          <p:nvPr/>
        </p:nvSpPr>
        <p:spPr>
          <a:xfrm>
            <a:off x="5205832" y="3667268"/>
            <a:ext cx="12624968" cy="5324875"/>
          </a:xfrm>
          <a:custGeom>
            <a:avLst/>
            <a:gdLst/>
            <a:ahLst/>
            <a:cxnLst/>
            <a:rect l="l" t="t" r="r" b="b"/>
            <a:pathLst>
              <a:path w="12624968" h="5324875">
                <a:moveTo>
                  <a:pt x="0" y="0"/>
                </a:moveTo>
                <a:lnTo>
                  <a:pt x="12624968" y="0"/>
                </a:lnTo>
                <a:lnTo>
                  <a:pt x="12624968" y="5324875"/>
                </a:lnTo>
                <a:lnTo>
                  <a:pt x="0" y="5324875"/>
                </a:lnTo>
                <a:lnTo>
                  <a:pt x="0" y="0"/>
                </a:lnTo>
                <a:close/>
              </a:path>
            </a:pathLst>
          </a:custGeom>
          <a:blipFill>
            <a:blip r:embed="rId4">
              <a:alphaModFix amt="40000"/>
            </a:blip>
            <a:stretch>
              <a:fillRect l="-4" r="-3"/>
            </a:stretch>
          </a:blipFill>
        </p:spPr>
      </p:sp>
      <p:sp>
        <p:nvSpPr>
          <p:cNvPr id="8" name="Freeform 8"/>
          <p:cNvSpPr/>
          <p:nvPr/>
        </p:nvSpPr>
        <p:spPr>
          <a:xfrm>
            <a:off x="555240" y="2895346"/>
            <a:ext cx="5988844" cy="6115850"/>
          </a:xfrm>
          <a:custGeom>
            <a:avLst/>
            <a:gdLst/>
            <a:ahLst/>
            <a:cxnLst/>
            <a:rect l="l" t="t" r="r" b="b"/>
            <a:pathLst>
              <a:path w="5988844" h="6115850">
                <a:moveTo>
                  <a:pt x="0" y="0"/>
                </a:moveTo>
                <a:lnTo>
                  <a:pt x="5988844" y="0"/>
                </a:lnTo>
                <a:lnTo>
                  <a:pt x="5988844" y="6115850"/>
                </a:lnTo>
                <a:lnTo>
                  <a:pt x="0" y="611585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grpSp>
        <p:nvGrpSpPr>
          <p:cNvPr id="9" name="Group 9"/>
          <p:cNvGrpSpPr/>
          <p:nvPr/>
        </p:nvGrpSpPr>
        <p:grpSpPr>
          <a:xfrm>
            <a:off x="1160012" y="2147154"/>
            <a:ext cx="4863713" cy="1298496"/>
            <a:chOff x="0" y="0"/>
            <a:chExt cx="6484950" cy="1731327"/>
          </a:xfrm>
        </p:grpSpPr>
        <p:sp>
          <p:nvSpPr>
            <p:cNvPr id="10" name="Freeform 10"/>
            <p:cNvSpPr/>
            <p:nvPr/>
          </p:nvSpPr>
          <p:spPr>
            <a:xfrm>
              <a:off x="0" y="0"/>
              <a:ext cx="6485001" cy="1731264"/>
            </a:xfrm>
            <a:custGeom>
              <a:avLst/>
              <a:gdLst/>
              <a:ahLst/>
              <a:cxnLst/>
              <a:rect l="l" t="t" r="r" b="b"/>
              <a:pathLst>
                <a:path w="6485001" h="1731264">
                  <a:moveTo>
                    <a:pt x="430911" y="0"/>
                  </a:moveTo>
                  <a:lnTo>
                    <a:pt x="6054090" y="0"/>
                  </a:lnTo>
                  <a:cubicBezTo>
                    <a:pt x="6341364" y="0"/>
                    <a:pt x="6485001" y="143637"/>
                    <a:pt x="6485001" y="430911"/>
                  </a:cubicBezTo>
                  <a:lnTo>
                    <a:pt x="6485001" y="1300353"/>
                  </a:lnTo>
                  <a:cubicBezTo>
                    <a:pt x="6485001" y="1587627"/>
                    <a:pt x="6341364" y="1731264"/>
                    <a:pt x="6054090" y="1731264"/>
                  </a:cubicBezTo>
                  <a:lnTo>
                    <a:pt x="430911" y="1731264"/>
                  </a:lnTo>
                  <a:cubicBezTo>
                    <a:pt x="143637" y="1731391"/>
                    <a:pt x="0" y="1587627"/>
                    <a:pt x="0" y="1300353"/>
                  </a:cubicBezTo>
                  <a:lnTo>
                    <a:pt x="0" y="430911"/>
                  </a:lnTo>
                  <a:cubicBezTo>
                    <a:pt x="0" y="143637"/>
                    <a:pt x="143637" y="0"/>
                    <a:pt x="430911" y="0"/>
                  </a:cubicBezTo>
                  <a:close/>
                </a:path>
              </a:pathLst>
            </a:custGeom>
            <a:solidFill>
              <a:srgbClr val="EC9F48"/>
            </a:solidFill>
            <a:ln w="12700">
              <a:solidFill>
                <a:srgbClr val="000000"/>
              </a:solidFill>
            </a:ln>
          </p:spPr>
        </p:sp>
      </p:grpSp>
      <p:grpSp>
        <p:nvGrpSpPr>
          <p:cNvPr id="11" name="Group 11"/>
          <p:cNvGrpSpPr/>
          <p:nvPr/>
        </p:nvGrpSpPr>
        <p:grpSpPr>
          <a:xfrm>
            <a:off x="6761978" y="3865988"/>
            <a:ext cx="10844546" cy="986295"/>
            <a:chOff x="0" y="0"/>
            <a:chExt cx="14459395" cy="1315060"/>
          </a:xfrm>
        </p:grpSpPr>
        <p:sp>
          <p:nvSpPr>
            <p:cNvPr id="12" name="Freeform 12"/>
            <p:cNvSpPr/>
            <p:nvPr/>
          </p:nvSpPr>
          <p:spPr>
            <a:xfrm>
              <a:off x="0" y="0"/>
              <a:ext cx="14459331" cy="1315212"/>
            </a:xfrm>
            <a:custGeom>
              <a:avLst/>
              <a:gdLst/>
              <a:ahLst/>
              <a:cxnLst/>
              <a:rect l="l" t="t" r="r" b="b"/>
              <a:pathLst>
                <a:path w="14459331" h="1315212">
                  <a:moveTo>
                    <a:pt x="437261" y="0"/>
                  </a:moveTo>
                  <a:lnTo>
                    <a:pt x="14022070" y="0"/>
                  </a:lnTo>
                  <a:cubicBezTo>
                    <a:pt x="14313661" y="0"/>
                    <a:pt x="14459331" y="123571"/>
                    <a:pt x="14459331" y="370586"/>
                  </a:cubicBezTo>
                  <a:lnTo>
                    <a:pt x="14459331" y="944626"/>
                  </a:lnTo>
                  <a:cubicBezTo>
                    <a:pt x="14459331" y="1191641"/>
                    <a:pt x="14313534" y="1315212"/>
                    <a:pt x="14022070" y="1315212"/>
                  </a:cubicBezTo>
                  <a:lnTo>
                    <a:pt x="437261" y="1315212"/>
                  </a:lnTo>
                  <a:cubicBezTo>
                    <a:pt x="145796" y="1315085"/>
                    <a:pt x="0" y="1191514"/>
                    <a:pt x="0" y="944499"/>
                  </a:cubicBezTo>
                  <a:lnTo>
                    <a:pt x="0" y="370586"/>
                  </a:lnTo>
                  <a:cubicBezTo>
                    <a:pt x="0" y="123571"/>
                    <a:pt x="145796" y="0"/>
                    <a:pt x="437261" y="0"/>
                  </a:cubicBezTo>
                  <a:close/>
                </a:path>
              </a:pathLst>
            </a:custGeom>
            <a:solidFill>
              <a:srgbClr val="402800"/>
            </a:solidFill>
            <a:ln w="12700">
              <a:solidFill>
                <a:srgbClr val="000000"/>
              </a:solidFill>
            </a:ln>
          </p:spPr>
        </p:sp>
      </p:grpSp>
      <p:sp>
        <p:nvSpPr>
          <p:cNvPr id="13" name="Freeform 13" descr="preencoded.png"/>
          <p:cNvSpPr/>
          <p:nvPr/>
        </p:nvSpPr>
        <p:spPr>
          <a:xfrm>
            <a:off x="7370378" y="4123849"/>
            <a:ext cx="508406" cy="508406"/>
          </a:xfrm>
          <a:custGeom>
            <a:avLst/>
            <a:gdLst/>
            <a:ahLst/>
            <a:cxnLst/>
            <a:rect l="l" t="t" r="r" b="b"/>
            <a:pathLst>
              <a:path w="508406" h="508406">
                <a:moveTo>
                  <a:pt x="0" y="0"/>
                </a:moveTo>
                <a:lnTo>
                  <a:pt x="508407" y="0"/>
                </a:lnTo>
                <a:lnTo>
                  <a:pt x="508407" y="508406"/>
                </a:lnTo>
                <a:lnTo>
                  <a:pt x="0" y="508406"/>
                </a:lnTo>
                <a:lnTo>
                  <a:pt x="0" y="0"/>
                </a:lnTo>
                <a:close/>
              </a:path>
            </a:pathLst>
          </a:custGeom>
          <a:blipFill>
            <a:blip r:embed="rId7"/>
            <a:stretch>
              <a:fillRect/>
            </a:stretch>
          </a:blipFill>
        </p:spPr>
      </p:sp>
      <p:grpSp>
        <p:nvGrpSpPr>
          <p:cNvPr id="14" name="Group 14"/>
          <p:cNvGrpSpPr/>
          <p:nvPr/>
        </p:nvGrpSpPr>
        <p:grpSpPr>
          <a:xfrm>
            <a:off x="6761978" y="6310798"/>
            <a:ext cx="10844546" cy="986295"/>
            <a:chOff x="0" y="0"/>
            <a:chExt cx="14459395" cy="1315060"/>
          </a:xfrm>
        </p:grpSpPr>
        <p:sp>
          <p:nvSpPr>
            <p:cNvPr id="15" name="Freeform 15"/>
            <p:cNvSpPr/>
            <p:nvPr/>
          </p:nvSpPr>
          <p:spPr>
            <a:xfrm>
              <a:off x="0" y="0"/>
              <a:ext cx="14459331" cy="1315212"/>
            </a:xfrm>
            <a:custGeom>
              <a:avLst/>
              <a:gdLst/>
              <a:ahLst/>
              <a:cxnLst/>
              <a:rect l="l" t="t" r="r" b="b"/>
              <a:pathLst>
                <a:path w="14459331" h="1315212">
                  <a:moveTo>
                    <a:pt x="437261" y="0"/>
                  </a:moveTo>
                  <a:lnTo>
                    <a:pt x="14022070" y="0"/>
                  </a:lnTo>
                  <a:cubicBezTo>
                    <a:pt x="14313661" y="0"/>
                    <a:pt x="14459331" y="123571"/>
                    <a:pt x="14459331" y="370586"/>
                  </a:cubicBezTo>
                  <a:lnTo>
                    <a:pt x="14459331" y="944626"/>
                  </a:lnTo>
                  <a:cubicBezTo>
                    <a:pt x="14459331" y="1191641"/>
                    <a:pt x="14313534" y="1315212"/>
                    <a:pt x="14022070" y="1315212"/>
                  </a:cubicBezTo>
                  <a:lnTo>
                    <a:pt x="437261" y="1315212"/>
                  </a:lnTo>
                  <a:cubicBezTo>
                    <a:pt x="145796" y="1315085"/>
                    <a:pt x="0" y="1191514"/>
                    <a:pt x="0" y="944499"/>
                  </a:cubicBezTo>
                  <a:lnTo>
                    <a:pt x="0" y="370586"/>
                  </a:lnTo>
                  <a:cubicBezTo>
                    <a:pt x="0" y="123571"/>
                    <a:pt x="145796" y="0"/>
                    <a:pt x="437261" y="0"/>
                  </a:cubicBezTo>
                  <a:close/>
                </a:path>
              </a:pathLst>
            </a:custGeom>
            <a:solidFill>
              <a:srgbClr val="402800"/>
            </a:solidFill>
            <a:ln w="12700">
              <a:solidFill>
                <a:srgbClr val="000000"/>
              </a:solidFill>
            </a:ln>
          </p:spPr>
        </p:sp>
      </p:grpSp>
      <p:sp>
        <p:nvSpPr>
          <p:cNvPr id="16" name="Freeform 16" descr="preencoded.png"/>
          <p:cNvSpPr/>
          <p:nvPr/>
        </p:nvSpPr>
        <p:spPr>
          <a:xfrm>
            <a:off x="7370378" y="6568650"/>
            <a:ext cx="508406" cy="508406"/>
          </a:xfrm>
          <a:custGeom>
            <a:avLst/>
            <a:gdLst/>
            <a:ahLst/>
            <a:cxnLst/>
            <a:rect l="l" t="t" r="r" b="b"/>
            <a:pathLst>
              <a:path w="508406" h="508406">
                <a:moveTo>
                  <a:pt x="0" y="0"/>
                </a:moveTo>
                <a:lnTo>
                  <a:pt x="508407" y="0"/>
                </a:lnTo>
                <a:lnTo>
                  <a:pt x="508407" y="508406"/>
                </a:lnTo>
                <a:lnTo>
                  <a:pt x="0" y="508406"/>
                </a:lnTo>
                <a:lnTo>
                  <a:pt x="0" y="0"/>
                </a:lnTo>
                <a:close/>
              </a:path>
            </a:pathLst>
          </a:custGeom>
          <a:blipFill>
            <a:blip r:embed="rId7"/>
            <a:stretch>
              <a:fillRect/>
            </a:stretch>
          </a:blipFill>
        </p:spPr>
      </p:sp>
      <p:grpSp>
        <p:nvGrpSpPr>
          <p:cNvPr id="17" name="Group 17"/>
          <p:cNvGrpSpPr/>
          <p:nvPr/>
        </p:nvGrpSpPr>
        <p:grpSpPr>
          <a:xfrm>
            <a:off x="968731" y="4453652"/>
            <a:ext cx="5161864" cy="2999232"/>
            <a:chOff x="0" y="0"/>
            <a:chExt cx="6882486" cy="3998976"/>
          </a:xfrm>
        </p:grpSpPr>
        <p:sp>
          <p:nvSpPr>
            <p:cNvPr id="18" name="Freeform 18"/>
            <p:cNvSpPr/>
            <p:nvPr/>
          </p:nvSpPr>
          <p:spPr>
            <a:xfrm>
              <a:off x="0" y="0"/>
              <a:ext cx="6882485" cy="3998976"/>
            </a:xfrm>
            <a:custGeom>
              <a:avLst/>
              <a:gdLst/>
              <a:ahLst/>
              <a:cxnLst/>
              <a:rect l="l" t="t" r="r" b="b"/>
              <a:pathLst>
                <a:path w="6882485" h="3998976">
                  <a:moveTo>
                    <a:pt x="0" y="0"/>
                  </a:moveTo>
                  <a:lnTo>
                    <a:pt x="6882485" y="0"/>
                  </a:lnTo>
                  <a:lnTo>
                    <a:pt x="6882485" y="3998976"/>
                  </a:lnTo>
                  <a:lnTo>
                    <a:pt x="0" y="3998976"/>
                  </a:lnTo>
                  <a:close/>
                </a:path>
              </a:pathLst>
            </a:custGeom>
            <a:solidFill>
              <a:srgbClr val="000000">
                <a:alpha val="0"/>
              </a:srgbClr>
            </a:solidFill>
            <a:ln w="12700">
              <a:solidFill>
                <a:srgbClr val="000000"/>
              </a:solidFill>
            </a:ln>
          </p:spPr>
        </p:sp>
        <p:sp>
          <p:nvSpPr>
            <p:cNvPr id="19" name="TextBox 19"/>
            <p:cNvSpPr txBox="1"/>
            <p:nvPr/>
          </p:nvSpPr>
          <p:spPr>
            <a:xfrm>
              <a:off x="0" y="0"/>
              <a:ext cx="6882486" cy="3998976"/>
            </a:xfrm>
            <a:prstGeom prst="rect">
              <a:avLst/>
            </a:prstGeom>
          </p:spPr>
          <p:txBody>
            <a:bodyPr lIns="0" tIns="0" rIns="0" bIns="0" rtlCol="0" anchor="ctr"/>
            <a:lstStyle/>
            <a:p>
              <a:pPr algn="ctr">
                <a:lnSpc>
                  <a:spcPts val="2786"/>
                </a:lnSpc>
              </a:pPr>
              <a:r>
                <a:rPr lang="en-US" sz="2304">
                  <a:solidFill>
                    <a:srgbClr val="FFFFFF"/>
                  </a:solidFill>
                  <a:latin typeface="Noto Sans"/>
                  <a:ea typeface="Noto Sans"/>
                  <a:cs typeface="Noto Sans"/>
                  <a:sym typeface="Noto Sans"/>
                </a:rPr>
                <a:t>Thống kê giá trung bình, cao nhất, thấp nhất từ dữ liệu nhà đất.</a:t>
              </a:r>
            </a:p>
          </p:txBody>
        </p:sp>
      </p:grpSp>
      <p:grpSp>
        <p:nvGrpSpPr>
          <p:cNvPr id="20" name="Group 20"/>
          <p:cNvGrpSpPr/>
          <p:nvPr/>
        </p:nvGrpSpPr>
        <p:grpSpPr>
          <a:xfrm>
            <a:off x="8057731" y="3994004"/>
            <a:ext cx="9367295" cy="749808"/>
            <a:chOff x="0" y="0"/>
            <a:chExt cx="12489726" cy="999744"/>
          </a:xfrm>
        </p:grpSpPr>
        <p:sp>
          <p:nvSpPr>
            <p:cNvPr id="21" name="Freeform 21"/>
            <p:cNvSpPr/>
            <p:nvPr/>
          </p:nvSpPr>
          <p:spPr>
            <a:xfrm>
              <a:off x="0" y="0"/>
              <a:ext cx="12489720" cy="999744"/>
            </a:xfrm>
            <a:custGeom>
              <a:avLst/>
              <a:gdLst/>
              <a:ahLst/>
              <a:cxnLst/>
              <a:rect l="l" t="t" r="r" b="b"/>
              <a:pathLst>
                <a:path w="12489720" h="999744">
                  <a:moveTo>
                    <a:pt x="0" y="0"/>
                  </a:moveTo>
                  <a:lnTo>
                    <a:pt x="12489720" y="0"/>
                  </a:lnTo>
                  <a:lnTo>
                    <a:pt x="12489720" y="999744"/>
                  </a:lnTo>
                  <a:lnTo>
                    <a:pt x="0" y="999744"/>
                  </a:lnTo>
                  <a:close/>
                </a:path>
              </a:pathLst>
            </a:custGeom>
            <a:solidFill>
              <a:srgbClr val="000000">
                <a:alpha val="0"/>
              </a:srgbClr>
            </a:solidFill>
            <a:ln w="12700">
              <a:solidFill>
                <a:srgbClr val="000000"/>
              </a:solidFill>
            </a:ln>
          </p:spPr>
        </p:sp>
        <p:sp>
          <p:nvSpPr>
            <p:cNvPr id="22" name="TextBox 22"/>
            <p:cNvSpPr txBox="1"/>
            <p:nvPr/>
          </p:nvSpPr>
          <p:spPr>
            <a:xfrm>
              <a:off x="0" y="-9525"/>
              <a:ext cx="12489726" cy="1009269"/>
            </a:xfrm>
            <a:prstGeom prst="rect">
              <a:avLst/>
            </a:prstGeom>
          </p:spPr>
          <p:txBody>
            <a:bodyPr lIns="0" tIns="0" rIns="0" bIns="0" rtlCol="0" anchor="ctr"/>
            <a:lstStyle/>
            <a:p>
              <a:pPr algn="l">
                <a:lnSpc>
                  <a:spcPts val="3110"/>
                </a:lnSpc>
              </a:pPr>
              <a:r>
                <a:rPr lang="en-US" sz="2592" b="1">
                  <a:solidFill>
                    <a:srgbClr val="EC9F48"/>
                  </a:solidFill>
                  <a:latin typeface="Noto Sans Bold"/>
                  <a:ea typeface="Noto Sans Bold"/>
                  <a:cs typeface="Noto Sans Bold"/>
                  <a:sym typeface="Noto Sans Bold"/>
                </a:rPr>
                <a:t>Loại bỏ trùng lặp Set</a:t>
              </a:r>
            </a:p>
          </p:txBody>
        </p:sp>
      </p:grpSp>
      <p:sp>
        <p:nvSpPr>
          <p:cNvPr id="23" name="TextBox 23"/>
          <p:cNvSpPr txBox="1"/>
          <p:nvPr/>
        </p:nvSpPr>
        <p:spPr>
          <a:xfrm>
            <a:off x="7142350" y="4966173"/>
            <a:ext cx="10368934" cy="1026033"/>
          </a:xfrm>
          <a:prstGeom prst="rect">
            <a:avLst/>
          </a:prstGeom>
        </p:spPr>
        <p:txBody>
          <a:bodyPr lIns="0" tIns="0" rIns="0" bIns="0" rtlCol="0" anchor="t">
            <a:spAutoFit/>
          </a:bodyPr>
          <a:lstStyle/>
          <a:p>
            <a:pPr algn="l">
              <a:lnSpc>
                <a:spcPts val="2419"/>
              </a:lnSpc>
            </a:pPr>
            <a:r>
              <a:rPr lang="en-US" sz="2016">
                <a:solidFill>
                  <a:srgbClr val="FFFFFF"/>
                </a:solidFill>
                <a:latin typeface="Noto Sans"/>
                <a:ea typeface="Noto Sans"/>
                <a:cs typeface="Noto Sans"/>
                <a:sym typeface="Noto Sans"/>
              </a:rPr>
              <a:t>Xác định quận/huyện không trùng lặp trong tập dữ liệu.</a:t>
            </a:r>
          </a:p>
        </p:txBody>
      </p:sp>
      <p:grpSp>
        <p:nvGrpSpPr>
          <p:cNvPr id="24" name="Group 24"/>
          <p:cNvGrpSpPr/>
          <p:nvPr/>
        </p:nvGrpSpPr>
        <p:grpSpPr>
          <a:xfrm>
            <a:off x="1160012" y="2421493"/>
            <a:ext cx="4863713" cy="749808"/>
            <a:chOff x="0" y="0"/>
            <a:chExt cx="6484950" cy="999744"/>
          </a:xfrm>
        </p:grpSpPr>
        <p:sp>
          <p:nvSpPr>
            <p:cNvPr id="25" name="Freeform 25"/>
            <p:cNvSpPr/>
            <p:nvPr/>
          </p:nvSpPr>
          <p:spPr>
            <a:xfrm>
              <a:off x="0" y="0"/>
              <a:ext cx="6484947" cy="999744"/>
            </a:xfrm>
            <a:custGeom>
              <a:avLst/>
              <a:gdLst/>
              <a:ahLst/>
              <a:cxnLst/>
              <a:rect l="l" t="t" r="r" b="b"/>
              <a:pathLst>
                <a:path w="6484947" h="999744">
                  <a:moveTo>
                    <a:pt x="0" y="0"/>
                  </a:moveTo>
                  <a:lnTo>
                    <a:pt x="6484947" y="0"/>
                  </a:lnTo>
                  <a:lnTo>
                    <a:pt x="6484947" y="999744"/>
                  </a:lnTo>
                  <a:lnTo>
                    <a:pt x="0" y="999744"/>
                  </a:lnTo>
                  <a:close/>
                </a:path>
              </a:pathLst>
            </a:custGeom>
            <a:solidFill>
              <a:srgbClr val="000000">
                <a:alpha val="0"/>
              </a:srgbClr>
            </a:solidFill>
            <a:ln w="12700">
              <a:solidFill>
                <a:srgbClr val="000000"/>
              </a:solidFill>
            </a:ln>
          </p:spPr>
        </p:sp>
        <p:sp>
          <p:nvSpPr>
            <p:cNvPr id="26" name="TextBox 26"/>
            <p:cNvSpPr txBox="1"/>
            <p:nvPr/>
          </p:nvSpPr>
          <p:spPr>
            <a:xfrm>
              <a:off x="0" y="-9525"/>
              <a:ext cx="6484950" cy="1009269"/>
            </a:xfrm>
            <a:prstGeom prst="rect">
              <a:avLst/>
            </a:prstGeom>
          </p:spPr>
          <p:txBody>
            <a:bodyPr lIns="0" tIns="0" rIns="0" bIns="0" rtlCol="0" anchor="ctr"/>
            <a:lstStyle/>
            <a:p>
              <a:pPr algn="ctr">
                <a:lnSpc>
                  <a:spcPts val="3110"/>
                </a:lnSpc>
              </a:pPr>
              <a:r>
                <a:rPr lang="en-US" sz="2592" b="1">
                  <a:solidFill>
                    <a:srgbClr val="FFFFFF"/>
                  </a:solidFill>
                  <a:latin typeface="Noto Sans Bold"/>
                  <a:ea typeface="Noto Sans Bold"/>
                  <a:cs typeface="Noto Sans Bold"/>
                  <a:sym typeface="Noto Sans Bold"/>
                </a:rPr>
                <a:t>Xử lý dữ liệu List</a:t>
              </a:r>
            </a:p>
          </p:txBody>
        </p:sp>
      </p:grpSp>
      <p:sp>
        <p:nvSpPr>
          <p:cNvPr id="27" name="TextBox 27"/>
          <p:cNvSpPr txBox="1"/>
          <p:nvPr/>
        </p:nvSpPr>
        <p:spPr>
          <a:xfrm>
            <a:off x="7142350" y="7410983"/>
            <a:ext cx="10368934" cy="1026033"/>
          </a:xfrm>
          <a:prstGeom prst="rect">
            <a:avLst/>
          </a:prstGeom>
        </p:spPr>
        <p:txBody>
          <a:bodyPr lIns="0" tIns="0" rIns="0" bIns="0" rtlCol="0" anchor="t">
            <a:spAutoFit/>
          </a:bodyPr>
          <a:lstStyle/>
          <a:p>
            <a:pPr algn="l">
              <a:lnSpc>
                <a:spcPts val="2419"/>
              </a:lnSpc>
            </a:pPr>
            <a:r>
              <a:rPr lang="en-US" sz="2016">
                <a:solidFill>
                  <a:srgbClr val="FFFFFF"/>
                </a:solidFill>
                <a:latin typeface="Noto Sans"/>
                <a:ea typeface="Noto Sans"/>
                <a:cs typeface="Noto Sans"/>
                <a:sym typeface="Noto Sans"/>
              </a:rPr>
              <a:t>Tính độ lệch chuẩn, phân vị giá nhà đất các khu vực.</a:t>
            </a:r>
          </a:p>
        </p:txBody>
      </p:sp>
      <p:grpSp>
        <p:nvGrpSpPr>
          <p:cNvPr id="28" name="Group 28"/>
          <p:cNvGrpSpPr/>
          <p:nvPr/>
        </p:nvGrpSpPr>
        <p:grpSpPr>
          <a:xfrm>
            <a:off x="8057731" y="6438814"/>
            <a:ext cx="9367295" cy="749808"/>
            <a:chOff x="0" y="0"/>
            <a:chExt cx="12489726" cy="999744"/>
          </a:xfrm>
        </p:grpSpPr>
        <p:sp>
          <p:nvSpPr>
            <p:cNvPr id="29" name="Freeform 29"/>
            <p:cNvSpPr/>
            <p:nvPr/>
          </p:nvSpPr>
          <p:spPr>
            <a:xfrm>
              <a:off x="0" y="0"/>
              <a:ext cx="12489720" cy="999744"/>
            </a:xfrm>
            <a:custGeom>
              <a:avLst/>
              <a:gdLst/>
              <a:ahLst/>
              <a:cxnLst/>
              <a:rect l="l" t="t" r="r" b="b"/>
              <a:pathLst>
                <a:path w="12489720" h="999744">
                  <a:moveTo>
                    <a:pt x="0" y="0"/>
                  </a:moveTo>
                  <a:lnTo>
                    <a:pt x="12489720" y="0"/>
                  </a:lnTo>
                  <a:lnTo>
                    <a:pt x="12489720" y="999744"/>
                  </a:lnTo>
                  <a:lnTo>
                    <a:pt x="0" y="999744"/>
                  </a:lnTo>
                  <a:close/>
                </a:path>
              </a:pathLst>
            </a:custGeom>
            <a:solidFill>
              <a:srgbClr val="000000">
                <a:alpha val="0"/>
              </a:srgbClr>
            </a:solidFill>
            <a:ln w="12700">
              <a:solidFill>
                <a:srgbClr val="000000"/>
              </a:solidFill>
            </a:ln>
          </p:spPr>
        </p:sp>
        <p:sp>
          <p:nvSpPr>
            <p:cNvPr id="30" name="TextBox 30"/>
            <p:cNvSpPr txBox="1"/>
            <p:nvPr/>
          </p:nvSpPr>
          <p:spPr>
            <a:xfrm>
              <a:off x="0" y="-9525"/>
              <a:ext cx="12489726" cy="1009269"/>
            </a:xfrm>
            <a:prstGeom prst="rect">
              <a:avLst/>
            </a:prstGeom>
          </p:spPr>
          <p:txBody>
            <a:bodyPr lIns="0" tIns="0" rIns="0" bIns="0" rtlCol="0" anchor="ctr"/>
            <a:lstStyle/>
            <a:p>
              <a:pPr algn="l">
                <a:lnSpc>
                  <a:spcPts val="3110"/>
                </a:lnSpc>
              </a:pPr>
              <a:r>
                <a:rPr lang="en-US" sz="2592" b="1">
                  <a:solidFill>
                    <a:srgbClr val="EC9F48"/>
                  </a:solidFill>
                  <a:latin typeface="Noto Sans Bold"/>
                  <a:ea typeface="Noto Sans Bold"/>
                  <a:cs typeface="Noto Sans Bold"/>
                  <a:sym typeface="Noto Sans Bold"/>
                </a:rPr>
                <a:t>Phân tích với NumPy</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descr="preencoded.png"/>
          <p:cNvSpPr/>
          <p:nvPr/>
        </p:nvSpPr>
        <p:spPr>
          <a:xfrm>
            <a:off x="1477518" y="576367"/>
            <a:ext cx="365760" cy="365760"/>
          </a:xfrm>
          <a:custGeom>
            <a:avLst/>
            <a:gdLst/>
            <a:ahLst/>
            <a:cxnLst/>
            <a:rect l="l" t="t" r="r" b="b"/>
            <a:pathLst>
              <a:path w="365760" h="365760">
                <a:moveTo>
                  <a:pt x="0" y="0"/>
                </a:moveTo>
                <a:lnTo>
                  <a:pt x="365760" y="0"/>
                </a:lnTo>
                <a:lnTo>
                  <a:pt x="365760" y="365760"/>
                </a:lnTo>
                <a:lnTo>
                  <a:pt x="0" y="365760"/>
                </a:lnTo>
                <a:lnTo>
                  <a:pt x="0" y="0"/>
                </a:lnTo>
                <a:close/>
              </a:path>
            </a:pathLst>
          </a:custGeom>
          <a:blipFill>
            <a:blip r:embed="rId3"/>
            <a:stretch>
              <a:fillRect/>
            </a:stretch>
          </a:blipFill>
        </p:spPr>
      </p:sp>
      <p:sp>
        <p:nvSpPr>
          <p:cNvPr id="4" name="Freeform 4" descr="preencoded.png"/>
          <p:cNvSpPr/>
          <p:nvPr/>
        </p:nvSpPr>
        <p:spPr>
          <a:xfrm>
            <a:off x="1111758" y="576367"/>
            <a:ext cx="365760" cy="365760"/>
          </a:xfrm>
          <a:custGeom>
            <a:avLst/>
            <a:gdLst/>
            <a:ahLst/>
            <a:cxnLst/>
            <a:rect l="l" t="t" r="r" b="b"/>
            <a:pathLst>
              <a:path w="365760" h="365760">
                <a:moveTo>
                  <a:pt x="0" y="0"/>
                </a:moveTo>
                <a:lnTo>
                  <a:pt x="365760" y="0"/>
                </a:lnTo>
                <a:lnTo>
                  <a:pt x="365760" y="365760"/>
                </a:lnTo>
                <a:lnTo>
                  <a:pt x="0" y="365760"/>
                </a:lnTo>
                <a:lnTo>
                  <a:pt x="0" y="0"/>
                </a:lnTo>
                <a:close/>
              </a:path>
            </a:pathLst>
          </a:custGeom>
          <a:blipFill>
            <a:blip r:embed="rId3"/>
            <a:stretch>
              <a:fillRect/>
            </a:stretch>
          </a:blipFill>
        </p:spPr>
      </p:sp>
      <p:sp>
        <p:nvSpPr>
          <p:cNvPr id="5" name="Freeform 5" descr="preencoded.png"/>
          <p:cNvSpPr/>
          <p:nvPr/>
        </p:nvSpPr>
        <p:spPr>
          <a:xfrm>
            <a:off x="745998" y="576367"/>
            <a:ext cx="365760" cy="365760"/>
          </a:xfrm>
          <a:custGeom>
            <a:avLst/>
            <a:gdLst/>
            <a:ahLst/>
            <a:cxnLst/>
            <a:rect l="l" t="t" r="r" b="b"/>
            <a:pathLst>
              <a:path w="365760" h="365760">
                <a:moveTo>
                  <a:pt x="0" y="0"/>
                </a:moveTo>
                <a:lnTo>
                  <a:pt x="365760" y="0"/>
                </a:lnTo>
                <a:lnTo>
                  <a:pt x="365760" y="365760"/>
                </a:lnTo>
                <a:lnTo>
                  <a:pt x="0" y="365760"/>
                </a:lnTo>
                <a:lnTo>
                  <a:pt x="0" y="0"/>
                </a:lnTo>
                <a:close/>
              </a:path>
            </a:pathLst>
          </a:custGeom>
          <a:blipFill>
            <a:blip r:embed="rId3"/>
            <a:stretch>
              <a:fillRect/>
            </a:stretch>
          </a:blipFill>
        </p:spPr>
      </p:sp>
      <p:sp>
        <p:nvSpPr>
          <p:cNvPr id="6" name="Freeform 6"/>
          <p:cNvSpPr/>
          <p:nvPr/>
        </p:nvSpPr>
        <p:spPr>
          <a:xfrm>
            <a:off x="6316102" y="1258357"/>
            <a:ext cx="5708352" cy="7885538"/>
          </a:xfrm>
          <a:custGeom>
            <a:avLst/>
            <a:gdLst/>
            <a:ahLst/>
            <a:cxnLst/>
            <a:rect l="l" t="t" r="r" b="b"/>
            <a:pathLst>
              <a:path w="5708352" h="7885538">
                <a:moveTo>
                  <a:pt x="0" y="0"/>
                </a:moveTo>
                <a:lnTo>
                  <a:pt x="5708351" y="0"/>
                </a:lnTo>
                <a:lnTo>
                  <a:pt x="5708351" y="7885538"/>
                </a:lnTo>
                <a:lnTo>
                  <a:pt x="0" y="7885538"/>
                </a:lnTo>
                <a:lnTo>
                  <a:pt x="0" y="0"/>
                </a:lnTo>
                <a:close/>
              </a:path>
            </a:pathLst>
          </a:custGeom>
          <a:blipFill>
            <a:blip r:embed="rId4"/>
            <a:stretch>
              <a:fillRect l="-48848" r="-48848"/>
            </a:stretch>
          </a:blipFill>
        </p:spPr>
      </p:sp>
      <p:sp>
        <p:nvSpPr>
          <p:cNvPr id="7" name="TextBox 7"/>
          <p:cNvSpPr txBox="1"/>
          <p:nvPr/>
        </p:nvSpPr>
        <p:spPr>
          <a:xfrm>
            <a:off x="1938528" y="221275"/>
            <a:ext cx="15819825" cy="1037082"/>
          </a:xfrm>
          <a:prstGeom prst="rect">
            <a:avLst/>
          </a:prstGeom>
        </p:spPr>
        <p:txBody>
          <a:bodyPr lIns="0" tIns="0" rIns="0" bIns="0" rtlCol="0" anchor="t">
            <a:spAutoFit/>
          </a:bodyPr>
          <a:lstStyle/>
          <a:p>
            <a:pPr algn="l">
              <a:lnSpc>
                <a:spcPts val="5443"/>
              </a:lnSpc>
            </a:pPr>
            <a:r>
              <a:rPr lang="en-US" sz="4032" b="1">
                <a:solidFill>
                  <a:srgbClr val="FFFFFF"/>
                </a:solidFill>
                <a:latin typeface="Noto Sans Bold"/>
                <a:ea typeface="Noto Sans Bold"/>
                <a:cs typeface="Noto Sans Bold"/>
                <a:sym typeface="Noto Sans Bold"/>
              </a:rPr>
              <a:t>Sử dụng Python</a:t>
            </a:r>
          </a:p>
        </p:txBody>
      </p:sp>
      <p:sp>
        <p:nvSpPr>
          <p:cNvPr id="8" name="TextBox 8"/>
          <p:cNvSpPr txBox="1"/>
          <p:nvPr/>
        </p:nvSpPr>
        <p:spPr>
          <a:xfrm>
            <a:off x="612638" y="1963950"/>
            <a:ext cx="5476970" cy="605409"/>
          </a:xfrm>
          <a:prstGeom prst="rect">
            <a:avLst/>
          </a:prstGeom>
        </p:spPr>
        <p:txBody>
          <a:bodyPr lIns="0" tIns="0" rIns="0" bIns="0" rtlCol="0" anchor="t">
            <a:spAutoFit/>
          </a:bodyPr>
          <a:lstStyle/>
          <a:p>
            <a:pPr algn="r">
              <a:lnSpc>
                <a:spcPts val="3110"/>
              </a:lnSpc>
            </a:pPr>
            <a:r>
              <a:rPr lang="en-US" sz="2592" b="1">
                <a:solidFill>
                  <a:srgbClr val="EC9F48"/>
                </a:solidFill>
                <a:latin typeface="Noto Sans Bold"/>
                <a:ea typeface="Noto Sans Bold"/>
                <a:cs typeface="Noto Sans Bold"/>
                <a:sym typeface="Noto Sans Bold"/>
              </a:rPr>
              <a:t>Phân tích dữ liệu</a:t>
            </a:r>
          </a:p>
        </p:txBody>
      </p:sp>
      <p:sp>
        <p:nvSpPr>
          <p:cNvPr id="9" name="TextBox 9"/>
          <p:cNvSpPr txBox="1"/>
          <p:nvPr/>
        </p:nvSpPr>
        <p:spPr>
          <a:xfrm>
            <a:off x="219216" y="2751449"/>
            <a:ext cx="5487286" cy="1867281"/>
          </a:xfrm>
          <a:prstGeom prst="rect">
            <a:avLst/>
          </a:prstGeom>
        </p:spPr>
        <p:txBody>
          <a:bodyPr lIns="0" tIns="0" rIns="0" bIns="0" rtlCol="0" anchor="t">
            <a:spAutoFit/>
          </a:bodyPr>
          <a:lstStyle/>
          <a:p>
            <a:pPr algn="r">
              <a:lnSpc>
                <a:spcPts val="2419"/>
              </a:lnSpc>
            </a:pPr>
            <a:r>
              <a:rPr lang="en-US" sz="2016">
                <a:solidFill>
                  <a:srgbClr val="FFFFFF"/>
                </a:solidFill>
                <a:latin typeface="Noto Sans"/>
                <a:ea typeface="Noto Sans"/>
                <a:cs typeface="Noto Sans"/>
                <a:sym typeface="Noto Sans"/>
              </a:rPr>
              <a:t>Xử lý thông tin giá nhà đất TP.HCM bằng Python để phát hiện xu hướng thị trường.</a:t>
            </a:r>
          </a:p>
        </p:txBody>
      </p:sp>
      <p:sp>
        <p:nvSpPr>
          <p:cNvPr id="10" name="TextBox 10"/>
          <p:cNvSpPr txBox="1"/>
          <p:nvPr/>
        </p:nvSpPr>
        <p:spPr>
          <a:xfrm>
            <a:off x="12253053" y="1525235"/>
            <a:ext cx="5558276" cy="605409"/>
          </a:xfrm>
          <a:prstGeom prst="rect">
            <a:avLst/>
          </a:prstGeom>
        </p:spPr>
        <p:txBody>
          <a:bodyPr lIns="0" tIns="0" rIns="0" bIns="0" rtlCol="0" anchor="t">
            <a:spAutoFit/>
          </a:bodyPr>
          <a:lstStyle/>
          <a:p>
            <a:pPr algn="l">
              <a:lnSpc>
                <a:spcPts val="3110"/>
              </a:lnSpc>
            </a:pPr>
            <a:r>
              <a:rPr lang="en-US" sz="2592" b="1">
                <a:solidFill>
                  <a:srgbClr val="EC9F48"/>
                </a:solidFill>
                <a:latin typeface="Noto Sans Bold"/>
                <a:ea typeface="Noto Sans Bold"/>
                <a:cs typeface="Noto Sans Bold"/>
                <a:sym typeface="Noto Sans Bold"/>
              </a:rPr>
              <a:t>Công cụ xử lý</a:t>
            </a:r>
          </a:p>
        </p:txBody>
      </p:sp>
      <p:sp>
        <p:nvSpPr>
          <p:cNvPr id="11" name="TextBox 11"/>
          <p:cNvSpPr txBox="1"/>
          <p:nvPr/>
        </p:nvSpPr>
        <p:spPr>
          <a:xfrm>
            <a:off x="12630463" y="2261892"/>
            <a:ext cx="5548960" cy="1867281"/>
          </a:xfrm>
          <a:prstGeom prst="rect">
            <a:avLst/>
          </a:prstGeom>
        </p:spPr>
        <p:txBody>
          <a:bodyPr lIns="0" tIns="0" rIns="0" bIns="0" rtlCol="0" anchor="t">
            <a:spAutoFit/>
          </a:bodyPr>
          <a:lstStyle/>
          <a:p>
            <a:pPr algn="l">
              <a:lnSpc>
                <a:spcPts val="2419"/>
              </a:lnSpc>
            </a:pPr>
            <a:r>
              <a:rPr lang="en-US" sz="2016">
                <a:solidFill>
                  <a:srgbClr val="FFFFFF"/>
                </a:solidFill>
                <a:latin typeface="Noto Sans"/>
                <a:ea typeface="Noto Sans"/>
                <a:cs typeface="Noto Sans"/>
                <a:sym typeface="Noto Sans"/>
              </a:rPr>
              <a:t>Sử dụng NumPy, Pandas và List để thống kê, phân tích dữ liệu giá bất động sản.</a:t>
            </a:r>
          </a:p>
        </p:txBody>
      </p:sp>
      <p:sp>
        <p:nvSpPr>
          <p:cNvPr id="12" name="TextBox 12"/>
          <p:cNvSpPr txBox="1"/>
          <p:nvPr/>
        </p:nvSpPr>
        <p:spPr>
          <a:xfrm>
            <a:off x="612638" y="6428051"/>
            <a:ext cx="5476970" cy="605409"/>
          </a:xfrm>
          <a:prstGeom prst="rect">
            <a:avLst/>
          </a:prstGeom>
        </p:spPr>
        <p:txBody>
          <a:bodyPr lIns="0" tIns="0" rIns="0" bIns="0" rtlCol="0" anchor="t">
            <a:spAutoFit/>
          </a:bodyPr>
          <a:lstStyle/>
          <a:p>
            <a:pPr algn="r">
              <a:lnSpc>
                <a:spcPts val="3110"/>
              </a:lnSpc>
            </a:pPr>
            <a:r>
              <a:rPr lang="en-US" sz="2592" b="1">
                <a:solidFill>
                  <a:srgbClr val="EC9F48"/>
                </a:solidFill>
                <a:latin typeface="Noto Sans Bold"/>
                <a:ea typeface="Noto Sans Bold"/>
                <a:cs typeface="Noto Sans Bold"/>
                <a:sym typeface="Noto Sans Bold"/>
              </a:rPr>
              <a:t>Trực quan hóa</a:t>
            </a:r>
          </a:p>
        </p:txBody>
      </p:sp>
      <p:sp>
        <p:nvSpPr>
          <p:cNvPr id="13" name="TextBox 13"/>
          <p:cNvSpPr txBox="1"/>
          <p:nvPr/>
        </p:nvSpPr>
        <p:spPr>
          <a:xfrm>
            <a:off x="219216" y="7023935"/>
            <a:ext cx="5487286" cy="1867281"/>
          </a:xfrm>
          <a:prstGeom prst="rect">
            <a:avLst/>
          </a:prstGeom>
        </p:spPr>
        <p:txBody>
          <a:bodyPr lIns="0" tIns="0" rIns="0" bIns="0" rtlCol="0" anchor="t">
            <a:spAutoFit/>
          </a:bodyPr>
          <a:lstStyle/>
          <a:p>
            <a:pPr algn="r">
              <a:lnSpc>
                <a:spcPts val="2419"/>
              </a:lnSpc>
            </a:pPr>
            <a:r>
              <a:rPr lang="en-US" sz="2016">
                <a:solidFill>
                  <a:srgbClr val="FFFFFF"/>
                </a:solidFill>
                <a:latin typeface="Noto Sans"/>
                <a:ea typeface="Noto Sans"/>
                <a:cs typeface="Noto Sans"/>
                <a:sym typeface="Noto Sans"/>
              </a:rPr>
              <a:t>Tạo biểu đồ cột và phân tán để hiển thị sự chênh lệch giá giữa các quận.</a:t>
            </a:r>
          </a:p>
        </p:txBody>
      </p:sp>
      <p:sp>
        <p:nvSpPr>
          <p:cNvPr id="14" name="TextBox 14"/>
          <p:cNvSpPr txBox="1"/>
          <p:nvPr/>
        </p:nvSpPr>
        <p:spPr>
          <a:xfrm>
            <a:off x="12200077" y="6261594"/>
            <a:ext cx="5558276" cy="605409"/>
          </a:xfrm>
          <a:prstGeom prst="rect">
            <a:avLst/>
          </a:prstGeom>
        </p:spPr>
        <p:txBody>
          <a:bodyPr lIns="0" tIns="0" rIns="0" bIns="0" rtlCol="0" anchor="t">
            <a:spAutoFit/>
          </a:bodyPr>
          <a:lstStyle/>
          <a:p>
            <a:pPr algn="l">
              <a:lnSpc>
                <a:spcPts val="3110"/>
              </a:lnSpc>
            </a:pPr>
            <a:r>
              <a:rPr lang="en-US" sz="2592" b="1">
                <a:solidFill>
                  <a:srgbClr val="EC9F48"/>
                </a:solidFill>
                <a:latin typeface="Noto Sans Bold"/>
                <a:ea typeface="Noto Sans Bold"/>
                <a:cs typeface="Noto Sans Bold"/>
                <a:sym typeface="Noto Sans Bold"/>
              </a:rPr>
              <a:t>Kết quả phân tích</a:t>
            </a:r>
          </a:p>
        </p:txBody>
      </p:sp>
      <p:sp>
        <p:nvSpPr>
          <p:cNvPr id="15" name="TextBox 15"/>
          <p:cNvSpPr txBox="1"/>
          <p:nvPr/>
        </p:nvSpPr>
        <p:spPr>
          <a:xfrm>
            <a:off x="12630463" y="6857478"/>
            <a:ext cx="5548960" cy="1867281"/>
          </a:xfrm>
          <a:prstGeom prst="rect">
            <a:avLst/>
          </a:prstGeom>
        </p:spPr>
        <p:txBody>
          <a:bodyPr lIns="0" tIns="0" rIns="0" bIns="0" rtlCol="0" anchor="t">
            <a:spAutoFit/>
          </a:bodyPr>
          <a:lstStyle/>
          <a:p>
            <a:pPr algn="l">
              <a:lnSpc>
                <a:spcPts val="2419"/>
              </a:lnSpc>
            </a:pPr>
            <a:r>
              <a:rPr lang="en-US" sz="2016">
                <a:solidFill>
                  <a:srgbClr val="FFFFFF"/>
                </a:solidFill>
                <a:latin typeface="Noto Sans"/>
                <a:ea typeface="Noto Sans"/>
                <a:cs typeface="Noto Sans"/>
                <a:sym typeface="Noto Sans"/>
              </a:rPr>
              <a:t>Phát hiện sự khác biệt giá giữa khu vực trung tâm và ngoại thành TP.HCM.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1938528" y="221275"/>
            <a:ext cx="15819825" cy="1037082"/>
          </a:xfrm>
          <a:prstGeom prst="rect">
            <a:avLst/>
          </a:prstGeom>
        </p:spPr>
        <p:txBody>
          <a:bodyPr lIns="0" tIns="0" rIns="0" bIns="0" rtlCol="0" anchor="t">
            <a:spAutoFit/>
          </a:bodyPr>
          <a:lstStyle/>
          <a:p>
            <a:pPr algn="l">
              <a:lnSpc>
                <a:spcPts val="5443"/>
              </a:lnSpc>
            </a:pPr>
            <a:r>
              <a:rPr lang="en-US" sz="4032" b="1">
                <a:solidFill>
                  <a:srgbClr val="FFFFFF"/>
                </a:solidFill>
                <a:latin typeface="Noto Sans Bold"/>
                <a:ea typeface="Noto Sans Bold"/>
                <a:cs typeface="Noto Sans Bold"/>
                <a:sym typeface="Noto Sans Bold"/>
              </a:rPr>
              <a:t>Trực quan hóa với Matplotlib, Seaborn</a:t>
            </a:r>
          </a:p>
        </p:txBody>
      </p:sp>
      <p:sp>
        <p:nvSpPr>
          <p:cNvPr id="4" name="Freeform 4" descr="preencoded.png"/>
          <p:cNvSpPr/>
          <p:nvPr/>
        </p:nvSpPr>
        <p:spPr>
          <a:xfrm>
            <a:off x="1477518" y="576367"/>
            <a:ext cx="365760" cy="365760"/>
          </a:xfrm>
          <a:custGeom>
            <a:avLst/>
            <a:gdLst/>
            <a:ahLst/>
            <a:cxnLst/>
            <a:rect l="l" t="t" r="r" b="b"/>
            <a:pathLst>
              <a:path w="365760" h="365760">
                <a:moveTo>
                  <a:pt x="0" y="0"/>
                </a:moveTo>
                <a:lnTo>
                  <a:pt x="365760" y="0"/>
                </a:lnTo>
                <a:lnTo>
                  <a:pt x="365760" y="365760"/>
                </a:lnTo>
                <a:lnTo>
                  <a:pt x="0" y="365760"/>
                </a:lnTo>
                <a:lnTo>
                  <a:pt x="0" y="0"/>
                </a:lnTo>
                <a:close/>
              </a:path>
            </a:pathLst>
          </a:custGeom>
          <a:blipFill>
            <a:blip r:embed="rId3"/>
            <a:stretch>
              <a:fillRect/>
            </a:stretch>
          </a:blipFill>
        </p:spPr>
      </p:sp>
      <p:sp>
        <p:nvSpPr>
          <p:cNvPr id="5" name="Freeform 5" descr="preencoded.png"/>
          <p:cNvSpPr/>
          <p:nvPr/>
        </p:nvSpPr>
        <p:spPr>
          <a:xfrm>
            <a:off x="1111758" y="576367"/>
            <a:ext cx="365760" cy="365760"/>
          </a:xfrm>
          <a:custGeom>
            <a:avLst/>
            <a:gdLst/>
            <a:ahLst/>
            <a:cxnLst/>
            <a:rect l="l" t="t" r="r" b="b"/>
            <a:pathLst>
              <a:path w="365760" h="365760">
                <a:moveTo>
                  <a:pt x="0" y="0"/>
                </a:moveTo>
                <a:lnTo>
                  <a:pt x="365760" y="0"/>
                </a:lnTo>
                <a:lnTo>
                  <a:pt x="365760" y="365760"/>
                </a:lnTo>
                <a:lnTo>
                  <a:pt x="0" y="365760"/>
                </a:lnTo>
                <a:lnTo>
                  <a:pt x="0" y="0"/>
                </a:lnTo>
                <a:close/>
              </a:path>
            </a:pathLst>
          </a:custGeom>
          <a:blipFill>
            <a:blip r:embed="rId3"/>
            <a:stretch>
              <a:fillRect/>
            </a:stretch>
          </a:blipFill>
        </p:spPr>
      </p:sp>
      <p:sp>
        <p:nvSpPr>
          <p:cNvPr id="6" name="Freeform 6" descr="preencoded.png"/>
          <p:cNvSpPr/>
          <p:nvPr/>
        </p:nvSpPr>
        <p:spPr>
          <a:xfrm>
            <a:off x="745998" y="576367"/>
            <a:ext cx="365760" cy="365760"/>
          </a:xfrm>
          <a:custGeom>
            <a:avLst/>
            <a:gdLst/>
            <a:ahLst/>
            <a:cxnLst/>
            <a:rect l="l" t="t" r="r" b="b"/>
            <a:pathLst>
              <a:path w="365760" h="365760">
                <a:moveTo>
                  <a:pt x="0" y="0"/>
                </a:moveTo>
                <a:lnTo>
                  <a:pt x="365760" y="0"/>
                </a:lnTo>
                <a:lnTo>
                  <a:pt x="365760" y="365760"/>
                </a:lnTo>
                <a:lnTo>
                  <a:pt x="0" y="365760"/>
                </a:lnTo>
                <a:lnTo>
                  <a:pt x="0" y="0"/>
                </a:lnTo>
                <a:close/>
              </a:path>
            </a:pathLst>
          </a:custGeom>
          <a:blipFill>
            <a:blip r:embed="rId3"/>
            <a:stretch>
              <a:fillRect/>
            </a:stretch>
          </a:blipFill>
        </p:spPr>
      </p:sp>
      <p:grpSp>
        <p:nvGrpSpPr>
          <p:cNvPr id="7" name="Group 7"/>
          <p:cNvGrpSpPr/>
          <p:nvPr/>
        </p:nvGrpSpPr>
        <p:grpSpPr>
          <a:xfrm>
            <a:off x="2784920" y="2185968"/>
            <a:ext cx="1699955" cy="1699955"/>
            <a:chOff x="0" y="0"/>
            <a:chExt cx="2266607" cy="2266607"/>
          </a:xfrm>
        </p:grpSpPr>
        <p:sp>
          <p:nvSpPr>
            <p:cNvPr id="8" name="Freeform 8"/>
            <p:cNvSpPr/>
            <p:nvPr/>
          </p:nvSpPr>
          <p:spPr>
            <a:xfrm>
              <a:off x="0" y="0"/>
              <a:ext cx="2266696" cy="2266696"/>
            </a:xfrm>
            <a:custGeom>
              <a:avLst/>
              <a:gdLst/>
              <a:ahLst/>
              <a:cxnLst/>
              <a:rect l="l" t="t" r="r" b="b"/>
              <a:pathLst>
                <a:path w="2266696" h="2266696">
                  <a:moveTo>
                    <a:pt x="1133348" y="0"/>
                  </a:moveTo>
                  <a:cubicBezTo>
                    <a:pt x="1758823" y="0"/>
                    <a:pt x="2266696" y="507873"/>
                    <a:pt x="2266696" y="1133348"/>
                  </a:cubicBezTo>
                  <a:cubicBezTo>
                    <a:pt x="2266696" y="1758823"/>
                    <a:pt x="1758823" y="2266696"/>
                    <a:pt x="1133348" y="2266696"/>
                  </a:cubicBezTo>
                  <a:cubicBezTo>
                    <a:pt x="507873" y="2266696"/>
                    <a:pt x="0" y="1758823"/>
                    <a:pt x="0" y="1133348"/>
                  </a:cubicBezTo>
                  <a:cubicBezTo>
                    <a:pt x="0" y="507873"/>
                    <a:pt x="507873" y="0"/>
                    <a:pt x="1133348" y="0"/>
                  </a:cubicBezTo>
                  <a:close/>
                </a:path>
              </a:pathLst>
            </a:custGeom>
            <a:solidFill>
              <a:srgbClr val="A0A9B5"/>
            </a:solidFill>
            <a:ln w="12700">
              <a:solidFill>
                <a:srgbClr val="000000"/>
              </a:solidFill>
            </a:ln>
          </p:spPr>
        </p:sp>
      </p:grpSp>
      <p:grpSp>
        <p:nvGrpSpPr>
          <p:cNvPr id="9" name="Group 9"/>
          <p:cNvGrpSpPr/>
          <p:nvPr/>
        </p:nvGrpSpPr>
        <p:grpSpPr>
          <a:xfrm>
            <a:off x="5837739" y="3308452"/>
            <a:ext cx="1556233" cy="492100"/>
            <a:chOff x="0" y="0"/>
            <a:chExt cx="2074977" cy="656133"/>
          </a:xfrm>
        </p:grpSpPr>
        <p:sp>
          <p:nvSpPr>
            <p:cNvPr id="10" name="Freeform 10"/>
            <p:cNvSpPr/>
            <p:nvPr/>
          </p:nvSpPr>
          <p:spPr>
            <a:xfrm>
              <a:off x="18161" y="1016"/>
              <a:ext cx="2038731" cy="654050"/>
            </a:xfrm>
            <a:custGeom>
              <a:avLst/>
              <a:gdLst/>
              <a:ahLst/>
              <a:cxnLst/>
              <a:rect l="l" t="t" r="r" b="b"/>
              <a:pathLst>
                <a:path w="2038731" h="654050">
                  <a:moveTo>
                    <a:pt x="2038731" y="48768"/>
                  </a:moveTo>
                  <a:lnTo>
                    <a:pt x="14478" y="654050"/>
                  </a:lnTo>
                  <a:lnTo>
                    <a:pt x="0" y="605409"/>
                  </a:lnTo>
                  <a:lnTo>
                    <a:pt x="2024126" y="0"/>
                  </a:lnTo>
                  <a:close/>
                </a:path>
              </a:pathLst>
            </a:custGeom>
            <a:solidFill>
              <a:srgbClr val="A0A9B5"/>
            </a:solidFill>
            <a:ln w="12700">
              <a:solidFill>
                <a:srgbClr val="000000"/>
              </a:solidFill>
            </a:ln>
          </p:spPr>
        </p:sp>
      </p:grpSp>
      <p:grpSp>
        <p:nvGrpSpPr>
          <p:cNvPr id="11" name="Group 11"/>
          <p:cNvGrpSpPr/>
          <p:nvPr/>
        </p:nvGrpSpPr>
        <p:grpSpPr>
          <a:xfrm>
            <a:off x="13901128" y="2185968"/>
            <a:ext cx="1699955" cy="1699955"/>
            <a:chOff x="0" y="0"/>
            <a:chExt cx="2266607" cy="2266607"/>
          </a:xfrm>
        </p:grpSpPr>
        <p:sp>
          <p:nvSpPr>
            <p:cNvPr id="12" name="Freeform 12"/>
            <p:cNvSpPr/>
            <p:nvPr/>
          </p:nvSpPr>
          <p:spPr>
            <a:xfrm>
              <a:off x="0" y="0"/>
              <a:ext cx="2266696" cy="2266696"/>
            </a:xfrm>
            <a:custGeom>
              <a:avLst/>
              <a:gdLst/>
              <a:ahLst/>
              <a:cxnLst/>
              <a:rect l="l" t="t" r="r" b="b"/>
              <a:pathLst>
                <a:path w="2266696" h="2266696">
                  <a:moveTo>
                    <a:pt x="1133348" y="0"/>
                  </a:moveTo>
                  <a:cubicBezTo>
                    <a:pt x="1758823" y="0"/>
                    <a:pt x="2266696" y="507873"/>
                    <a:pt x="2266696" y="1133348"/>
                  </a:cubicBezTo>
                  <a:cubicBezTo>
                    <a:pt x="2266696" y="1758823"/>
                    <a:pt x="1758823" y="2266696"/>
                    <a:pt x="1133348" y="2266696"/>
                  </a:cubicBezTo>
                  <a:cubicBezTo>
                    <a:pt x="507873" y="2266696"/>
                    <a:pt x="0" y="1758823"/>
                    <a:pt x="0" y="1133348"/>
                  </a:cubicBezTo>
                  <a:cubicBezTo>
                    <a:pt x="0" y="507873"/>
                    <a:pt x="507873" y="0"/>
                    <a:pt x="1133348" y="0"/>
                  </a:cubicBezTo>
                  <a:close/>
                </a:path>
              </a:pathLst>
            </a:custGeom>
            <a:solidFill>
              <a:srgbClr val="929CAA"/>
            </a:solidFill>
            <a:ln w="12700">
              <a:solidFill>
                <a:srgbClr val="000000"/>
              </a:solidFill>
            </a:ln>
          </p:spPr>
        </p:sp>
      </p:grpSp>
      <p:grpSp>
        <p:nvGrpSpPr>
          <p:cNvPr id="13" name="Group 13"/>
          <p:cNvGrpSpPr/>
          <p:nvPr/>
        </p:nvGrpSpPr>
        <p:grpSpPr>
          <a:xfrm>
            <a:off x="11033674" y="3330816"/>
            <a:ext cx="1395289" cy="498996"/>
            <a:chOff x="0" y="0"/>
            <a:chExt cx="1860385" cy="665328"/>
          </a:xfrm>
        </p:grpSpPr>
        <p:sp>
          <p:nvSpPr>
            <p:cNvPr id="14" name="Freeform 14"/>
            <p:cNvSpPr/>
            <p:nvPr/>
          </p:nvSpPr>
          <p:spPr>
            <a:xfrm>
              <a:off x="17272" y="1397"/>
              <a:ext cx="1825879" cy="662559"/>
            </a:xfrm>
            <a:custGeom>
              <a:avLst/>
              <a:gdLst/>
              <a:ahLst/>
              <a:cxnLst/>
              <a:rect l="l" t="t" r="r" b="b"/>
              <a:pathLst>
                <a:path w="1825879" h="662559">
                  <a:moveTo>
                    <a:pt x="16256" y="0"/>
                  </a:moveTo>
                  <a:lnTo>
                    <a:pt x="1825879" y="614426"/>
                  </a:lnTo>
                  <a:lnTo>
                    <a:pt x="1809496" y="662559"/>
                  </a:lnTo>
                  <a:lnTo>
                    <a:pt x="0" y="48006"/>
                  </a:lnTo>
                  <a:close/>
                </a:path>
              </a:pathLst>
            </a:custGeom>
            <a:solidFill>
              <a:srgbClr val="A0A9B5"/>
            </a:solidFill>
            <a:ln w="12700">
              <a:solidFill>
                <a:srgbClr val="000000"/>
              </a:solidFill>
            </a:ln>
          </p:spPr>
        </p:sp>
      </p:grpSp>
      <p:grpSp>
        <p:nvGrpSpPr>
          <p:cNvPr id="15" name="Group 15"/>
          <p:cNvGrpSpPr/>
          <p:nvPr/>
        </p:nvGrpSpPr>
        <p:grpSpPr>
          <a:xfrm>
            <a:off x="8342986" y="5852160"/>
            <a:ext cx="1700784" cy="1700784"/>
            <a:chOff x="0" y="0"/>
            <a:chExt cx="2267712" cy="2267712"/>
          </a:xfrm>
        </p:grpSpPr>
        <p:sp>
          <p:nvSpPr>
            <p:cNvPr id="16" name="Freeform 16"/>
            <p:cNvSpPr/>
            <p:nvPr/>
          </p:nvSpPr>
          <p:spPr>
            <a:xfrm>
              <a:off x="0" y="0"/>
              <a:ext cx="2267712" cy="2267712"/>
            </a:xfrm>
            <a:custGeom>
              <a:avLst/>
              <a:gdLst/>
              <a:ahLst/>
              <a:cxnLst/>
              <a:rect l="l" t="t" r="r" b="b"/>
              <a:pathLst>
                <a:path w="2267712" h="2267712">
                  <a:moveTo>
                    <a:pt x="1133856" y="0"/>
                  </a:moveTo>
                  <a:cubicBezTo>
                    <a:pt x="1759585" y="0"/>
                    <a:pt x="2267712" y="508127"/>
                    <a:pt x="2267712" y="1133856"/>
                  </a:cubicBezTo>
                  <a:cubicBezTo>
                    <a:pt x="2267712" y="1759585"/>
                    <a:pt x="1759585" y="2267712"/>
                    <a:pt x="1133856" y="2267712"/>
                  </a:cubicBezTo>
                  <a:cubicBezTo>
                    <a:pt x="508127" y="2267712"/>
                    <a:pt x="0" y="1759585"/>
                    <a:pt x="0" y="1133856"/>
                  </a:cubicBezTo>
                  <a:cubicBezTo>
                    <a:pt x="0" y="508127"/>
                    <a:pt x="508127" y="0"/>
                    <a:pt x="1133856" y="0"/>
                  </a:cubicBezTo>
                  <a:close/>
                </a:path>
              </a:pathLst>
            </a:custGeom>
            <a:solidFill>
              <a:srgbClr val="929CAA"/>
            </a:solidFill>
            <a:ln w="12700">
              <a:solidFill>
                <a:srgbClr val="000000"/>
              </a:solidFill>
            </a:ln>
          </p:spPr>
        </p:sp>
      </p:grpSp>
      <p:grpSp>
        <p:nvGrpSpPr>
          <p:cNvPr id="17" name="Group 17"/>
          <p:cNvGrpSpPr/>
          <p:nvPr/>
        </p:nvGrpSpPr>
        <p:grpSpPr>
          <a:xfrm>
            <a:off x="717052" y="4078281"/>
            <a:ext cx="5835701" cy="749808"/>
            <a:chOff x="0" y="0"/>
            <a:chExt cx="7780934" cy="999744"/>
          </a:xfrm>
        </p:grpSpPr>
        <p:sp>
          <p:nvSpPr>
            <p:cNvPr id="18" name="Freeform 18"/>
            <p:cNvSpPr/>
            <p:nvPr/>
          </p:nvSpPr>
          <p:spPr>
            <a:xfrm>
              <a:off x="0" y="0"/>
              <a:ext cx="7780934" cy="999744"/>
            </a:xfrm>
            <a:custGeom>
              <a:avLst/>
              <a:gdLst/>
              <a:ahLst/>
              <a:cxnLst/>
              <a:rect l="l" t="t" r="r" b="b"/>
              <a:pathLst>
                <a:path w="7780934" h="999744">
                  <a:moveTo>
                    <a:pt x="0" y="0"/>
                  </a:moveTo>
                  <a:lnTo>
                    <a:pt x="7780934" y="0"/>
                  </a:lnTo>
                  <a:lnTo>
                    <a:pt x="7780934" y="999744"/>
                  </a:lnTo>
                  <a:lnTo>
                    <a:pt x="0" y="999744"/>
                  </a:lnTo>
                  <a:close/>
                </a:path>
              </a:pathLst>
            </a:custGeom>
            <a:solidFill>
              <a:srgbClr val="000000">
                <a:alpha val="0"/>
              </a:srgbClr>
            </a:solidFill>
            <a:ln w="12700">
              <a:solidFill>
                <a:srgbClr val="000000"/>
              </a:solidFill>
            </a:ln>
          </p:spPr>
        </p:sp>
        <p:sp>
          <p:nvSpPr>
            <p:cNvPr id="19" name="TextBox 19"/>
            <p:cNvSpPr txBox="1"/>
            <p:nvPr/>
          </p:nvSpPr>
          <p:spPr>
            <a:xfrm>
              <a:off x="0" y="-9525"/>
              <a:ext cx="7780934" cy="1009269"/>
            </a:xfrm>
            <a:prstGeom prst="rect">
              <a:avLst/>
            </a:prstGeom>
          </p:spPr>
          <p:txBody>
            <a:bodyPr lIns="0" tIns="0" rIns="0" bIns="0" rtlCol="0" anchor="ctr"/>
            <a:lstStyle/>
            <a:p>
              <a:pPr algn="ctr">
                <a:lnSpc>
                  <a:spcPts val="3110"/>
                </a:lnSpc>
              </a:pPr>
              <a:r>
                <a:rPr lang="en-US" sz="2592" b="1">
                  <a:solidFill>
                    <a:srgbClr val="FFFFFF"/>
                  </a:solidFill>
                  <a:latin typeface="Noto Sans Bold"/>
                  <a:ea typeface="Noto Sans Bold"/>
                  <a:cs typeface="Noto Sans Bold"/>
                  <a:sym typeface="Noto Sans Bold"/>
                </a:rPr>
                <a:t>Biểu đồ cột</a:t>
              </a:r>
            </a:p>
          </p:txBody>
        </p:sp>
      </p:grpSp>
      <p:sp>
        <p:nvSpPr>
          <p:cNvPr id="20" name="TextBox 20"/>
          <p:cNvSpPr txBox="1"/>
          <p:nvPr/>
        </p:nvSpPr>
        <p:spPr>
          <a:xfrm>
            <a:off x="812492" y="4913814"/>
            <a:ext cx="5644429" cy="1867281"/>
          </a:xfrm>
          <a:prstGeom prst="rect">
            <a:avLst/>
          </a:prstGeom>
        </p:spPr>
        <p:txBody>
          <a:bodyPr lIns="0" tIns="0" rIns="0" bIns="0" rtlCol="0" anchor="t">
            <a:spAutoFit/>
          </a:bodyPr>
          <a:lstStyle/>
          <a:p>
            <a:pPr algn="ctr">
              <a:lnSpc>
                <a:spcPts val="2419"/>
              </a:lnSpc>
            </a:pPr>
            <a:r>
              <a:rPr lang="en-US" sz="2016">
                <a:solidFill>
                  <a:srgbClr val="FFFFFF"/>
                </a:solidFill>
                <a:latin typeface="Noto Sans"/>
                <a:ea typeface="Noto Sans"/>
                <a:cs typeface="Noto Sans"/>
                <a:sym typeface="Noto Sans"/>
              </a:rPr>
              <a:t>Thể hiện giá trung bình theo quận, dễ so sánh giữa các khu vực.</a:t>
            </a:r>
          </a:p>
        </p:txBody>
      </p:sp>
      <p:grpSp>
        <p:nvGrpSpPr>
          <p:cNvPr id="21" name="Group 21"/>
          <p:cNvGrpSpPr/>
          <p:nvPr/>
        </p:nvGrpSpPr>
        <p:grpSpPr>
          <a:xfrm>
            <a:off x="11833260" y="4078281"/>
            <a:ext cx="5835701" cy="749808"/>
            <a:chOff x="0" y="0"/>
            <a:chExt cx="7780934" cy="999744"/>
          </a:xfrm>
        </p:grpSpPr>
        <p:sp>
          <p:nvSpPr>
            <p:cNvPr id="22" name="Freeform 22"/>
            <p:cNvSpPr/>
            <p:nvPr/>
          </p:nvSpPr>
          <p:spPr>
            <a:xfrm>
              <a:off x="0" y="0"/>
              <a:ext cx="7780934" cy="999744"/>
            </a:xfrm>
            <a:custGeom>
              <a:avLst/>
              <a:gdLst/>
              <a:ahLst/>
              <a:cxnLst/>
              <a:rect l="l" t="t" r="r" b="b"/>
              <a:pathLst>
                <a:path w="7780934" h="999744">
                  <a:moveTo>
                    <a:pt x="0" y="0"/>
                  </a:moveTo>
                  <a:lnTo>
                    <a:pt x="7780934" y="0"/>
                  </a:lnTo>
                  <a:lnTo>
                    <a:pt x="7780934" y="999744"/>
                  </a:lnTo>
                  <a:lnTo>
                    <a:pt x="0" y="999744"/>
                  </a:lnTo>
                  <a:close/>
                </a:path>
              </a:pathLst>
            </a:custGeom>
            <a:solidFill>
              <a:srgbClr val="000000">
                <a:alpha val="0"/>
              </a:srgbClr>
            </a:solidFill>
            <a:ln w="12700">
              <a:solidFill>
                <a:srgbClr val="000000"/>
              </a:solidFill>
            </a:ln>
          </p:spPr>
        </p:sp>
        <p:sp>
          <p:nvSpPr>
            <p:cNvPr id="23" name="TextBox 23"/>
            <p:cNvSpPr txBox="1"/>
            <p:nvPr/>
          </p:nvSpPr>
          <p:spPr>
            <a:xfrm>
              <a:off x="0" y="-9525"/>
              <a:ext cx="7780934" cy="1009269"/>
            </a:xfrm>
            <a:prstGeom prst="rect">
              <a:avLst/>
            </a:prstGeom>
          </p:spPr>
          <p:txBody>
            <a:bodyPr lIns="0" tIns="0" rIns="0" bIns="0" rtlCol="0" anchor="ctr"/>
            <a:lstStyle/>
            <a:p>
              <a:pPr algn="ctr">
                <a:lnSpc>
                  <a:spcPts val="3110"/>
                </a:lnSpc>
              </a:pPr>
              <a:r>
                <a:rPr lang="en-US" sz="2592" b="1">
                  <a:solidFill>
                    <a:srgbClr val="FFFFFF"/>
                  </a:solidFill>
                  <a:latin typeface="Noto Sans Bold"/>
                  <a:ea typeface="Noto Sans Bold"/>
                  <a:cs typeface="Noto Sans Bold"/>
                  <a:sym typeface="Noto Sans Bold"/>
                </a:rPr>
                <a:t>Vai trò trực quan</a:t>
              </a:r>
            </a:p>
          </p:txBody>
        </p:sp>
      </p:grpSp>
      <p:sp>
        <p:nvSpPr>
          <p:cNvPr id="24" name="TextBox 24"/>
          <p:cNvSpPr txBox="1"/>
          <p:nvPr/>
        </p:nvSpPr>
        <p:spPr>
          <a:xfrm>
            <a:off x="11928310" y="4913814"/>
            <a:ext cx="5645201" cy="1867281"/>
          </a:xfrm>
          <a:prstGeom prst="rect">
            <a:avLst/>
          </a:prstGeom>
        </p:spPr>
        <p:txBody>
          <a:bodyPr lIns="0" tIns="0" rIns="0" bIns="0" rtlCol="0" anchor="t">
            <a:spAutoFit/>
          </a:bodyPr>
          <a:lstStyle/>
          <a:p>
            <a:pPr algn="ctr">
              <a:lnSpc>
                <a:spcPts val="2419"/>
              </a:lnSpc>
            </a:pPr>
            <a:r>
              <a:rPr lang="en-US" sz="2016">
                <a:solidFill>
                  <a:srgbClr val="FFFFFF"/>
                </a:solidFill>
                <a:latin typeface="Noto Sans"/>
                <a:ea typeface="Noto Sans"/>
                <a:cs typeface="Noto Sans"/>
                <a:sym typeface="Noto Sans"/>
              </a:rPr>
              <a:t>Chuyển số liệu thành hình ảnh, giúp nhận diện xu hướng thị trường nhanh chóng.</a:t>
            </a:r>
          </a:p>
        </p:txBody>
      </p:sp>
      <p:sp>
        <p:nvSpPr>
          <p:cNvPr id="25" name="TextBox 25"/>
          <p:cNvSpPr txBox="1"/>
          <p:nvPr/>
        </p:nvSpPr>
        <p:spPr>
          <a:xfrm>
            <a:off x="3084386" y="8463877"/>
            <a:ext cx="12217241" cy="1026033"/>
          </a:xfrm>
          <a:prstGeom prst="rect">
            <a:avLst/>
          </a:prstGeom>
        </p:spPr>
        <p:txBody>
          <a:bodyPr lIns="0" tIns="0" rIns="0" bIns="0" rtlCol="0" anchor="t">
            <a:spAutoFit/>
          </a:bodyPr>
          <a:lstStyle/>
          <a:p>
            <a:pPr algn="ctr">
              <a:lnSpc>
                <a:spcPts val="2419"/>
              </a:lnSpc>
            </a:pPr>
            <a:r>
              <a:rPr lang="en-US" sz="2016">
                <a:solidFill>
                  <a:srgbClr val="FFFFFF"/>
                </a:solidFill>
                <a:latin typeface="Noto Sans"/>
                <a:ea typeface="Noto Sans"/>
                <a:cs typeface="Noto Sans"/>
                <a:sym typeface="Noto Sans"/>
              </a:rPr>
              <a:t>Hiển thị phân bố giá nhà đất, phản ánh sự dao động trong cùng khu vực.</a:t>
            </a:r>
          </a:p>
        </p:txBody>
      </p:sp>
      <p:sp>
        <p:nvSpPr>
          <p:cNvPr id="26" name="TextBox 26"/>
          <p:cNvSpPr txBox="1"/>
          <p:nvPr/>
        </p:nvSpPr>
        <p:spPr>
          <a:xfrm>
            <a:off x="3084386" y="7839065"/>
            <a:ext cx="12217241" cy="550545"/>
          </a:xfrm>
          <a:prstGeom prst="rect">
            <a:avLst/>
          </a:prstGeom>
        </p:spPr>
        <p:txBody>
          <a:bodyPr lIns="0" tIns="0" rIns="0" bIns="0" rtlCol="0" anchor="t">
            <a:spAutoFit/>
          </a:bodyPr>
          <a:lstStyle/>
          <a:p>
            <a:pPr algn="ctr">
              <a:lnSpc>
                <a:spcPts val="3110"/>
              </a:lnSpc>
            </a:pPr>
            <a:r>
              <a:rPr lang="en-US" sz="2592" b="1">
                <a:solidFill>
                  <a:srgbClr val="FFFFFF"/>
                </a:solidFill>
                <a:latin typeface="Noto Sans Bold"/>
                <a:ea typeface="Noto Sans Bold"/>
                <a:cs typeface="Noto Sans Bold"/>
                <a:sym typeface="Noto Sans Bold"/>
              </a:rPr>
              <a:t>Biểu đồ phân tán</a:t>
            </a:r>
          </a:p>
        </p:txBody>
      </p:sp>
      <p:sp>
        <p:nvSpPr>
          <p:cNvPr id="27" name="Freeform 27" descr="preencoded.png"/>
          <p:cNvSpPr/>
          <p:nvPr/>
        </p:nvSpPr>
        <p:spPr>
          <a:xfrm>
            <a:off x="3234395" y="2635444"/>
            <a:ext cx="801014" cy="801014"/>
          </a:xfrm>
          <a:custGeom>
            <a:avLst/>
            <a:gdLst/>
            <a:ahLst/>
            <a:cxnLst/>
            <a:rect l="l" t="t" r="r" b="b"/>
            <a:pathLst>
              <a:path w="801014" h="801014">
                <a:moveTo>
                  <a:pt x="0" y="0"/>
                </a:moveTo>
                <a:lnTo>
                  <a:pt x="801014" y="0"/>
                </a:lnTo>
                <a:lnTo>
                  <a:pt x="801014" y="801014"/>
                </a:lnTo>
                <a:lnTo>
                  <a:pt x="0" y="801014"/>
                </a:lnTo>
                <a:lnTo>
                  <a:pt x="0" y="0"/>
                </a:lnTo>
                <a:close/>
              </a:path>
            </a:pathLst>
          </a:custGeom>
          <a:blipFill>
            <a:blip r:embed="rId4"/>
            <a:stretch>
              <a:fillRect/>
            </a:stretch>
          </a:blipFill>
        </p:spPr>
      </p:sp>
      <p:sp>
        <p:nvSpPr>
          <p:cNvPr id="28" name="Freeform 28" descr="preencoded.png"/>
          <p:cNvSpPr/>
          <p:nvPr/>
        </p:nvSpPr>
        <p:spPr>
          <a:xfrm>
            <a:off x="14407086" y="2691927"/>
            <a:ext cx="688038" cy="688038"/>
          </a:xfrm>
          <a:custGeom>
            <a:avLst/>
            <a:gdLst/>
            <a:ahLst/>
            <a:cxnLst/>
            <a:rect l="l" t="t" r="r" b="b"/>
            <a:pathLst>
              <a:path w="688038" h="688038">
                <a:moveTo>
                  <a:pt x="0" y="0"/>
                </a:moveTo>
                <a:lnTo>
                  <a:pt x="688039" y="0"/>
                </a:lnTo>
                <a:lnTo>
                  <a:pt x="688039" y="688038"/>
                </a:lnTo>
                <a:lnTo>
                  <a:pt x="0" y="688038"/>
                </a:lnTo>
                <a:lnTo>
                  <a:pt x="0" y="0"/>
                </a:lnTo>
                <a:close/>
              </a:path>
            </a:pathLst>
          </a:custGeom>
          <a:blipFill>
            <a:blip r:embed="rId5"/>
            <a:stretch>
              <a:fillRect/>
            </a:stretch>
          </a:blipFill>
        </p:spPr>
      </p:sp>
      <p:grpSp>
        <p:nvGrpSpPr>
          <p:cNvPr id="29" name="Group 29"/>
          <p:cNvGrpSpPr/>
          <p:nvPr/>
        </p:nvGrpSpPr>
        <p:grpSpPr>
          <a:xfrm>
            <a:off x="7649613" y="1625737"/>
            <a:ext cx="3086776" cy="3086776"/>
            <a:chOff x="0" y="0"/>
            <a:chExt cx="4115702" cy="4115702"/>
          </a:xfrm>
        </p:grpSpPr>
        <p:sp>
          <p:nvSpPr>
            <p:cNvPr id="30" name="Freeform 30"/>
            <p:cNvSpPr/>
            <p:nvPr/>
          </p:nvSpPr>
          <p:spPr>
            <a:xfrm>
              <a:off x="0" y="0"/>
              <a:ext cx="4115816" cy="4115689"/>
            </a:xfrm>
            <a:custGeom>
              <a:avLst/>
              <a:gdLst/>
              <a:ahLst/>
              <a:cxnLst/>
              <a:rect l="l" t="t" r="r" b="b"/>
              <a:pathLst>
                <a:path w="4115816" h="4115689">
                  <a:moveTo>
                    <a:pt x="2057908" y="0"/>
                  </a:moveTo>
                  <a:cubicBezTo>
                    <a:pt x="3193669" y="0"/>
                    <a:pt x="4115816" y="922147"/>
                    <a:pt x="4115816" y="2057908"/>
                  </a:cubicBezTo>
                  <a:cubicBezTo>
                    <a:pt x="4115816" y="3193669"/>
                    <a:pt x="3193542" y="4115689"/>
                    <a:pt x="2057908" y="4115689"/>
                  </a:cubicBezTo>
                  <a:cubicBezTo>
                    <a:pt x="922274" y="4115689"/>
                    <a:pt x="0" y="3193542"/>
                    <a:pt x="0" y="2057908"/>
                  </a:cubicBezTo>
                  <a:cubicBezTo>
                    <a:pt x="0" y="922274"/>
                    <a:pt x="922147" y="0"/>
                    <a:pt x="2057908" y="0"/>
                  </a:cubicBezTo>
                  <a:close/>
                </a:path>
              </a:pathLst>
            </a:custGeom>
            <a:solidFill>
              <a:srgbClr val="EC9F48"/>
            </a:solidFill>
            <a:ln w="12700">
              <a:solidFill>
                <a:srgbClr val="000000"/>
              </a:solidFill>
            </a:ln>
          </p:spPr>
        </p:sp>
      </p:grpSp>
      <p:sp>
        <p:nvSpPr>
          <p:cNvPr id="31" name="Freeform 31" descr="preencoded.png"/>
          <p:cNvSpPr/>
          <p:nvPr/>
        </p:nvSpPr>
        <p:spPr>
          <a:xfrm>
            <a:off x="8424015" y="2400138"/>
            <a:ext cx="1537973" cy="1537973"/>
          </a:xfrm>
          <a:custGeom>
            <a:avLst/>
            <a:gdLst/>
            <a:ahLst/>
            <a:cxnLst/>
            <a:rect l="l" t="t" r="r" b="b"/>
            <a:pathLst>
              <a:path w="1537973" h="1537973">
                <a:moveTo>
                  <a:pt x="0" y="0"/>
                </a:moveTo>
                <a:lnTo>
                  <a:pt x="1537973" y="0"/>
                </a:lnTo>
                <a:lnTo>
                  <a:pt x="1537973" y="1537973"/>
                </a:lnTo>
                <a:lnTo>
                  <a:pt x="0" y="1537973"/>
                </a:lnTo>
                <a:lnTo>
                  <a:pt x="0" y="0"/>
                </a:lnTo>
                <a:close/>
              </a:path>
            </a:pathLst>
          </a:custGeom>
          <a:blipFill>
            <a:blip r:embed="rId6"/>
            <a:stretch>
              <a:fillRect/>
            </a:stretch>
          </a:blipFill>
        </p:spPr>
      </p:sp>
      <p:sp>
        <p:nvSpPr>
          <p:cNvPr id="32" name="Freeform 32" descr="preencoded.png"/>
          <p:cNvSpPr/>
          <p:nvPr/>
        </p:nvSpPr>
        <p:spPr>
          <a:xfrm>
            <a:off x="8781898" y="6291072"/>
            <a:ext cx="822960" cy="822960"/>
          </a:xfrm>
          <a:custGeom>
            <a:avLst/>
            <a:gdLst/>
            <a:ahLst/>
            <a:cxnLst/>
            <a:rect l="l" t="t" r="r" b="b"/>
            <a:pathLst>
              <a:path w="822960" h="822960">
                <a:moveTo>
                  <a:pt x="0" y="0"/>
                </a:moveTo>
                <a:lnTo>
                  <a:pt x="822960" y="0"/>
                </a:lnTo>
                <a:lnTo>
                  <a:pt x="822960" y="822960"/>
                </a:lnTo>
                <a:lnTo>
                  <a:pt x="0" y="822960"/>
                </a:lnTo>
                <a:lnTo>
                  <a:pt x="0" y="0"/>
                </a:lnTo>
                <a:close/>
              </a:path>
            </a:pathLst>
          </a:custGeom>
          <a:blipFill>
            <a:blip r:embed="rId7"/>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1938528" y="221275"/>
            <a:ext cx="15819825" cy="1037082"/>
          </a:xfrm>
          <a:prstGeom prst="rect">
            <a:avLst/>
          </a:prstGeom>
        </p:spPr>
        <p:txBody>
          <a:bodyPr lIns="0" tIns="0" rIns="0" bIns="0" rtlCol="0" anchor="t">
            <a:spAutoFit/>
          </a:bodyPr>
          <a:lstStyle/>
          <a:p>
            <a:pPr algn="l">
              <a:lnSpc>
                <a:spcPts val="5443"/>
              </a:lnSpc>
            </a:pPr>
            <a:r>
              <a:rPr lang="en-US" sz="4032" b="1">
                <a:solidFill>
                  <a:srgbClr val="FFFFFF"/>
                </a:solidFill>
                <a:latin typeface="Noto Sans Bold"/>
                <a:ea typeface="Noto Sans Bold"/>
                <a:cs typeface="Noto Sans Bold"/>
                <a:sym typeface="Noto Sans Bold"/>
              </a:rPr>
              <a:t>Biểu đồ thể hiện sự chênh lệch</a:t>
            </a:r>
          </a:p>
        </p:txBody>
      </p:sp>
      <p:sp>
        <p:nvSpPr>
          <p:cNvPr id="4" name="Freeform 4" descr="preencoded.png"/>
          <p:cNvSpPr/>
          <p:nvPr/>
        </p:nvSpPr>
        <p:spPr>
          <a:xfrm>
            <a:off x="1477518" y="576367"/>
            <a:ext cx="365760" cy="365760"/>
          </a:xfrm>
          <a:custGeom>
            <a:avLst/>
            <a:gdLst/>
            <a:ahLst/>
            <a:cxnLst/>
            <a:rect l="l" t="t" r="r" b="b"/>
            <a:pathLst>
              <a:path w="365760" h="365760">
                <a:moveTo>
                  <a:pt x="0" y="0"/>
                </a:moveTo>
                <a:lnTo>
                  <a:pt x="365760" y="0"/>
                </a:lnTo>
                <a:lnTo>
                  <a:pt x="365760" y="365760"/>
                </a:lnTo>
                <a:lnTo>
                  <a:pt x="0" y="365760"/>
                </a:lnTo>
                <a:lnTo>
                  <a:pt x="0" y="0"/>
                </a:lnTo>
                <a:close/>
              </a:path>
            </a:pathLst>
          </a:custGeom>
          <a:blipFill>
            <a:blip r:embed="rId3"/>
            <a:stretch>
              <a:fillRect/>
            </a:stretch>
          </a:blipFill>
        </p:spPr>
      </p:sp>
      <p:sp>
        <p:nvSpPr>
          <p:cNvPr id="5" name="Freeform 5" descr="preencoded.png"/>
          <p:cNvSpPr/>
          <p:nvPr/>
        </p:nvSpPr>
        <p:spPr>
          <a:xfrm>
            <a:off x="1111758" y="576367"/>
            <a:ext cx="365760" cy="365760"/>
          </a:xfrm>
          <a:custGeom>
            <a:avLst/>
            <a:gdLst/>
            <a:ahLst/>
            <a:cxnLst/>
            <a:rect l="l" t="t" r="r" b="b"/>
            <a:pathLst>
              <a:path w="365760" h="365760">
                <a:moveTo>
                  <a:pt x="0" y="0"/>
                </a:moveTo>
                <a:lnTo>
                  <a:pt x="365760" y="0"/>
                </a:lnTo>
                <a:lnTo>
                  <a:pt x="365760" y="365760"/>
                </a:lnTo>
                <a:lnTo>
                  <a:pt x="0" y="365760"/>
                </a:lnTo>
                <a:lnTo>
                  <a:pt x="0" y="0"/>
                </a:lnTo>
                <a:close/>
              </a:path>
            </a:pathLst>
          </a:custGeom>
          <a:blipFill>
            <a:blip r:embed="rId3"/>
            <a:stretch>
              <a:fillRect/>
            </a:stretch>
          </a:blipFill>
        </p:spPr>
      </p:sp>
      <p:sp>
        <p:nvSpPr>
          <p:cNvPr id="6" name="Freeform 6" descr="preencoded.png"/>
          <p:cNvSpPr/>
          <p:nvPr/>
        </p:nvSpPr>
        <p:spPr>
          <a:xfrm>
            <a:off x="745998" y="576367"/>
            <a:ext cx="365760" cy="365760"/>
          </a:xfrm>
          <a:custGeom>
            <a:avLst/>
            <a:gdLst/>
            <a:ahLst/>
            <a:cxnLst/>
            <a:rect l="l" t="t" r="r" b="b"/>
            <a:pathLst>
              <a:path w="365760" h="365760">
                <a:moveTo>
                  <a:pt x="0" y="0"/>
                </a:moveTo>
                <a:lnTo>
                  <a:pt x="365760" y="0"/>
                </a:lnTo>
                <a:lnTo>
                  <a:pt x="365760" y="365760"/>
                </a:lnTo>
                <a:lnTo>
                  <a:pt x="0" y="365760"/>
                </a:lnTo>
                <a:lnTo>
                  <a:pt x="0" y="0"/>
                </a:lnTo>
                <a:close/>
              </a:path>
            </a:pathLst>
          </a:custGeom>
          <a:blipFill>
            <a:blip r:embed="rId3"/>
            <a:stretch>
              <a:fillRect/>
            </a:stretch>
          </a:blipFill>
        </p:spPr>
      </p:sp>
      <p:grpSp>
        <p:nvGrpSpPr>
          <p:cNvPr id="7" name="Group 7"/>
          <p:cNvGrpSpPr/>
          <p:nvPr/>
        </p:nvGrpSpPr>
        <p:grpSpPr>
          <a:xfrm>
            <a:off x="799500" y="2519201"/>
            <a:ext cx="7483688" cy="899674"/>
            <a:chOff x="0" y="0"/>
            <a:chExt cx="9978250" cy="1199566"/>
          </a:xfrm>
        </p:grpSpPr>
        <p:sp>
          <p:nvSpPr>
            <p:cNvPr id="8" name="Freeform 8"/>
            <p:cNvSpPr/>
            <p:nvPr/>
          </p:nvSpPr>
          <p:spPr>
            <a:xfrm>
              <a:off x="0" y="0"/>
              <a:ext cx="9978136" cy="1199642"/>
            </a:xfrm>
            <a:custGeom>
              <a:avLst/>
              <a:gdLst/>
              <a:ahLst/>
              <a:cxnLst/>
              <a:rect l="l" t="t" r="r" b="b"/>
              <a:pathLst>
                <a:path w="9978136" h="1199642">
                  <a:moveTo>
                    <a:pt x="679577" y="0"/>
                  </a:moveTo>
                  <a:lnTo>
                    <a:pt x="9298559" y="0"/>
                  </a:lnTo>
                  <a:cubicBezTo>
                    <a:pt x="9751695" y="0"/>
                    <a:pt x="9978136" y="199898"/>
                    <a:pt x="9978136" y="599821"/>
                  </a:cubicBezTo>
                  <a:cubicBezTo>
                    <a:pt x="9978136" y="999744"/>
                    <a:pt x="9751568" y="1199642"/>
                    <a:pt x="9298559" y="1199642"/>
                  </a:cubicBezTo>
                  <a:lnTo>
                    <a:pt x="679577" y="1199642"/>
                  </a:lnTo>
                  <a:cubicBezTo>
                    <a:pt x="226568" y="1199515"/>
                    <a:pt x="0" y="999617"/>
                    <a:pt x="0" y="599821"/>
                  </a:cubicBezTo>
                  <a:cubicBezTo>
                    <a:pt x="0" y="200025"/>
                    <a:pt x="226568" y="0"/>
                    <a:pt x="679577" y="0"/>
                  </a:cubicBezTo>
                  <a:close/>
                </a:path>
              </a:pathLst>
            </a:custGeom>
            <a:solidFill>
              <a:srgbClr val="EC9F48"/>
            </a:solidFill>
            <a:ln w="12700">
              <a:solidFill>
                <a:srgbClr val="000000"/>
              </a:solidFill>
            </a:ln>
          </p:spPr>
        </p:sp>
      </p:grpSp>
      <p:grpSp>
        <p:nvGrpSpPr>
          <p:cNvPr id="9" name="Group 9"/>
          <p:cNvGrpSpPr/>
          <p:nvPr/>
        </p:nvGrpSpPr>
        <p:grpSpPr>
          <a:xfrm>
            <a:off x="799500" y="5014598"/>
            <a:ext cx="7483688" cy="899674"/>
            <a:chOff x="0" y="0"/>
            <a:chExt cx="9978250" cy="1199566"/>
          </a:xfrm>
        </p:grpSpPr>
        <p:sp>
          <p:nvSpPr>
            <p:cNvPr id="10" name="Freeform 10"/>
            <p:cNvSpPr/>
            <p:nvPr/>
          </p:nvSpPr>
          <p:spPr>
            <a:xfrm>
              <a:off x="0" y="0"/>
              <a:ext cx="9978136" cy="1199642"/>
            </a:xfrm>
            <a:custGeom>
              <a:avLst/>
              <a:gdLst/>
              <a:ahLst/>
              <a:cxnLst/>
              <a:rect l="l" t="t" r="r" b="b"/>
              <a:pathLst>
                <a:path w="9978136" h="1199642">
                  <a:moveTo>
                    <a:pt x="679577" y="0"/>
                  </a:moveTo>
                  <a:lnTo>
                    <a:pt x="9298559" y="0"/>
                  </a:lnTo>
                  <a:cubicBezTo>
                    <a:pt x="9751695" y="0"/>
                    <a:pt x="9978136" y="199898"/>
                    <a:pt x="9978136" y="599821"/>
                  </a:cubicBezTo>
                  <a:cubicBezTo>
                    <a:pt x="9978136" y="999744"/>
                    <a:pt x="9751568" y="1199642"/>
                    <a:pt x="9298559" y="1199642"/>
                  </a:cubicBezTo>
                  <a:lnTo>
                    <a:pt x="679577" y="1199642"/>
                  </a:lnTo>
                  <a:cubicBezTo>
                    <a:pt x="226568" y="1199515"/>
                    <a:pt x="0" y="999617"/>
                    <a:pt x="0" y="599821"/>
                  </a:cubicBezTo>
                  <a:cubicBezTo>
                    <a:pt x="0" y="200025"/>
                    <a:pt x="226568" y="0"/>
                    <a:pt x="679577" y="0"/>
                  </a:cubicBezTo>
                  <a:close/>
                </a:path>
              </a:pathLst>
            </a:custGeom>
            <a:solidFill>
              <a:srgbClr val="CD9B63"/>
            </a:solidFill>
            <a:ln w="12700">
              <a:solidFill>
                <a:srgbClr val="000000"/>
              </a:solidFill>
            </a:ln>
          </p:spPr>
        </p:sp>
      </p:grpSp>
      <p:grpSp>
        <p:nvGrpSpPr>
          <p:cNvPr id="11" name="Group 11"/>
          <p:cNvGrpSpPr/>
          <p:nvPr/>
        </p:nvGrpSpPr>
        <p:grpSpPr>
          <a:xfrm>
            <a:off x="799500" y="7509996"/>
            <a:ext cx="7483688" cy="899674"/>
            <a:chOff x="0" y="0"/>
            <a:chExt cx="9978250" cy="1199566"/>
          </a:xfrm>
        </p:grpSpPr>
        <p:sp>
          <p:nvSpPr>
            <p:cNvPr id="12" name="Freeform 12"/>
            <p:cNvSpPr/>
            <p:nvPr/>
          </p:nvSpPr>
          <p:spPr>
            <a:xfrm>
              <a:off x="0" y="0"/>
              <a:ext cx="9978136" cy="1199642"/>
            </a:xfrm>
            <a:custGeom>
              <a:avLst/>
              <a:gdLst/>
              <a:ahLst/>
              <a:cxnLst/>
              <a:rect l="l" t="t" r="r" b="b"/>
              <a:pathLst>
                <a:path w="9978136" h="1199642">
                  <a:moveTo>
                    <a:pt x="679577" y="0"/>
                  </a:moveTo>
                  <a:lnTo>
                    <a:pt x="9298559" y="0"/>
                  </a:lnTo>
                  <a:cubicBezTo>
                    <a:pt x="9751695" y="0"/>
                    <a:pt x="9978136" y="199898"/>
                    <a:pt x="9978136" y="599821"/>
                  </a:cubicBezTo>
                  <a:cubicBezTo>
                    <a:pt x="9978136" y="999744"/>
                    <a:pt x="9751568" y="1199642"/>
                    <a:pt x="9298559" y="1199642"/>
                  </a:cubicBezTo>
                  <a:lnTo>
                    <a:pt x="679577" y="1199642"/>
                  </a:lnTo>
                  <a:cubicBezTo>
                    <a:pt x="226568" y="1199515"/>
                    <a:pt x="0" y="999617"/>
                    <a:pt x="0" y="599821"/>
                  </a:cubicBezTo>
                  <a:cubicBezTo>
                    <a:pt x="0" y="200025"/>
                    <a:pt x="226568" y="0"/>
                    <a:pt x="679577" y="0"/>
                  </a:cubicBezTo>
                  <a:close/>
                </a:path>
              </a:pathLst>
            </a:custGeom>
            <a:solidFill>
              <a:srgbClr val="EC9F48"/>
            </a:solidFill>
            <a:ln w="12700">
              <a:solidFill>
                <a:srgbClr val="000000"/>
              </a:solidFill>
            </a:ln>
          </p:spPr>
        </p:sp>
      </p:grpSp>
      <p:sp>
        <p:nvSpPr>
          <p:cNvPr id="13" name="TextBox 13"/>
          <p:cNvSpPr txBox="1"/>
          <p:nvPr/>
        </p:nvSpPr>
        <p:spPr>
          <a:xfrm>
            <a:off x="1114901" y="2657237"/>
            <a:ext cx="6938334" cy="574958"/>
          </a:xfrm>
          <a:prstGeom prst="rect">
            <a:avLst/>
          </a:prstGeom>
        </p:spPr>
        <p:txBody>
          <a:bodyPr lIns="0" tIns="0" rIns="0" bIns="0" rtlCol="0" anchor="t">
            <a:spAutoFit/>
          </a:bodyPr>
          <a:lstStyle/>
          <a:p>
            <a:pPr algn="l">
              <a:lnSpc>
                <a:spcPts val="3110"/>
              </a:lnSpc>
            </a:pPr>
            <a:r>
              <a:rPr lang="en-US" sz="2592" b="1">
                <a:solidFill>
                  <a:srgbClr val="402800"/>
                </a:solidFill>
                <a:latin typeface="Noto Sans Bold"/>
                <a:ea typeface="Noto Sans Bold"/>
                <a:cs typeface="Noto Sans Bold"/>
                <a:sym typeface="Noto Sans Bold"/>
              </a:rPr>
              <a:t>Biểu đồ cột</a:t>
            </a:r>
          </a:p>
        </p:txBody>
      </p:sp>
      <p:sp>
        <p:nvSpPr>
          <p:cNvPr id="14" name="Freeform 14" descr="https://oceandoc-ai.obs.ap-southeast-3.myhuaweicloud.com:443/image_1768724257891_j8Cv9d.jpg"/>
          <p:cNvSpPr/>
          <p:nvPr/>
        </p:nvSpPr>
        <p:spPr>
          <a:xfrm rot="-661440">
            <a:off x="9534620" y="2383412"/>
            <a:ext cx="5383187" cy="3229908"/>
          </a:xfrm>
          <a:custGeom>
            <a:avLst/>
            <a:gdLst/>
            <a:ahLst/>
            <a:cxnLst/>
            <a:rect l="l" t="t" r="r" b="b"/>
            <a:pathLst>
              <a:path w="5383187" h="3229908">
                <a:moveTo>
                  <a:pt x="0" y="0"/>
                </a:moveTo>
                <a:lnTo>
                  <a:pt x="5383187" y="0"/>
                </a:lnTo>
                <a:lnTo>
                  <a:pt x="5383187" y="3229909"/>
                </a:lnTo>
                <a:lnTo>
                  <a:pt x="0" y="3229909"/>
                </a:lnTo>
                <a:lnTo>
                  <a:pt x="0" y="0"/>
                </a:lnTo>
                <a:close/>
              </a:path>
            </a:pathLst>
          </a:custGeom>
          <a:blipFill>
            <a:blip r:embed="rId4"/>
            <a:stretch>
              <a:fillRect t="-33133" b="-33533"/>
            </a:stretch>
          </a:blipFill>
        </p:spPr>
      </p:sp>
      <p:sp>
        <p:nvSpPr>
          <p:cNvPr id="15" name="TextBox 15"/>
          <p:cNvSpPr txBox="1"/>
          <p:nvPr/>
        </p:nvSpPr>
        <p:spPr>
          <a:xfrm>
            <a:off x="894750" y="3504609"/>
            <a:ext cx="7981140" cy="1446657"/>
          </a:xfrm>
          <a:prstGeom prst="rect">
            <a:avLst/>
          </a:prstGeom>
        </p:spPr>
        <p:txBody>
          <a:bodyPr lIns="0" tIns="0" rIns="0" bIns="0" rtlCol="0" anchor="t">
            <a:spAutoFit/>
          </a:bodyPr>
          <a:lstStyle/>
          <a:p>
            <a:pPr algn="l">
              <a:lnSpc>
                <a:spcPts val="2419"/>
              </a:lnSpc>
            </a:pPr>
            <a:r>
              <a:rPr lang="en-US" sz="2016">
                <a:solidFill>
                  <a:srgbClr val="FFFFFF"/>
                </a:solidFill>
                <a:latin typeface="Noto Sans"/>
                <a:ea typeface="Noto Sans"/>
                <a:cs typeface="Noto Sans"/>
                <a:sym typeface="Noto Sans"/>
              </a:rPr>
              <a:t>Thể hiện giá trung bình theo quận, dễ so sánh giữa các khu vực.</a:t>
            </a:r>
          </a:p>
        </p:txBody>
      </p:sp>
      <p:sp>
        <p:nvSpPr>
          <p:cNvPr id="16" name="TextBox 16"/>
          <p:cNvSpPr txBox="1"/>
          <p:nvPr/>
        </p:nvSpPr>
        <p:spPr>
          <a:xfrm>
            <a:off x="1114901" y="5152634"/>
            <a:ext cx="6938334" cy="574958"/>
          </a:xfrm>
          <a:prstGeom prst="rect">
            <a:avLst/>
          </a:prstGeom>
        </p:spPr>
        <p:txBody>
          <a:bodyPr lIns="0" tIns="0" rIns="0" bIns="0" rtlCol="0" anchor="t">
            <a:spAutoFit/>
          </a:bodyPr>
          <a:lstStyle/>
          <a:p>
            <a:pPr algn="l">
              <a:lnSpc>
                <a:spcPts val="3110"/>
              </a:lnSpc>
            </a:pPr>
            <a:r>
              <a:rPr lang="en-US" sz="2592" b="1">
                <a:solidFill>
                  <a:srgbClr val="402800"/>
                </a:solidFill>
                <a:latin typeface="Noto Sans Bold"/>
                <a:ea typeface="Noto Sans Bold"/>
                <a:cs typeface="Noto Sans Bold"/>
                <a:sym typeface="Noto Sans Bold"/>
              </a:rPr>
              <a:t>Biểu đồ phân tán</a:t>
            </a:r>
          </a:p>
        </p:txBody>
      </p:sp>
      <p:sp>
        <p:nvSpPr>
          <p:cNvPr id="17" name="Freeform 17" descr="https://oceandoc-ai.obs.ap-southeast-3.myhuaweicloud.com:443/image_1768724261879_QNFB4O.jpg"/>
          <p:cNvSpPr/>
          <p:nvPr/>
        </p:nvSpPr>
        <p:spPr>
          <a:xfrm>
            <a:off x="12935198" y="4812763"/>
            <a:ext cx="4687976" cy="2812790"/>
          </a:xfrm>
          <a:custGeom>
            <a:avLst/>
            <a:gdLst/>
            <a:ahLst/>
            <a:cxnLst/>
            <a:rect l="l" t="t" r="r" b="b"/>
            <a:pathLst>
              <a:path w="4687976" h="2812790">
                <a:moveTo>
                  <a:pt x="0" y="0"/>
                </a:moveTo>
                <a:lnTo>
                  <a:pt x="4687976" y="0"/>
                </a:lnTo>
                <a:lnTo>
                  <a:pt x="4687976" y="2812790"/>
                </a:lnTo>
                <a:lnTo>
                  <a:pt x="0" y="2812790"/>
                </a:lnTo>
                <a:lnTo>
                  <a:pt x="0" y="0"/>
                </a:lnTo>
                <a:close/>
              </a:path>
            </a:pathLst>
          </a:custGeom>
          <a:blipFill>
            <a:blip r:embed="rId5"/>
            <a:stretch>
              <a:fillRect t="-33133" b="-33533"/>
            </a:stretch>
          </a:blipFill>
        </p:spPr>
      </p:sp>
      <p:sp>
        <p:nvSpPr>
          <p:cNvPr id="18" name="TextBox 18"/>
          <p:cNvSpPr txBox="1"/>
          <p:nvPr/>
        </p:nvSpPr>
        <p:spPr>
          <a:xfrm>
            <a:off x="894750" y="6000007"/>
            <a:ext cx="7981140" cy="1446657"/>
          </a:xfrm>
          <a:prstGeom prst="rect">
            <a:avLst/>
          </a:prstGeom>
        </p:spPr>
        <p:txBody>
          <a:bodyPr lIns="0" tIns="0" rIns="0" bIns="0" rtlCol="0" anchor="t">
            <a:spAutoFit/>
          </a:bodyPr>
          <a:lstStyle/>
          <a:p>
            <a:pPr algn="l">
              <a:lnSpc>
                <a:spcPts val="2419"/>
              </a:lnSpc>
            </a:pPr>
            <a:r>
              <a:rPr lang="en-US" sz="2016">
                <a:solidFill>
                  <a:srgbClr val="FFFFFF"/>
                </a:solidFill>
                <a:latin typeface="Noto Sans"/>
                <a:ea typeface="Noto Sans"/>
                <a:cs typeface="Noto Sans"/>
                <a:sym typeface="Noto Sans"/>
              </a:rPr>
              <a:t>Hiển thị phân bố giá nhà đất, phản ánh sự dao động trong cùng khu vực.</a:t>
            </a:r>
          </a:p>
        </p:txBody>
      </p:sp>
      <p:sp>
        <p:nvSpPr>
          <p:cNvPr id="19" name="TextBox 19"/>
          <p:cNvSpPr txBox="1"/>
          <p:nvPr/>
        </p:nvSpPr>
        <p:spPr>
          <a:xfrm>
            <a:off x="1114901" y="7648032"/>
            <a:ext cx="6938334" cy="574958"/>
          </a:xfrm>
          <a:prstGeom prst="rect">
            <a:avLst/>
          </a:prstGeom>
        </p:spPr>
        <p:txBody>
          <a:bodyPr lIns="0" tIns="0" rIns="0" bIns="0" rtlCol="0" anchor="t">
            <a:spAutoFit/>
          </a:bodyPr>
          <a:lstStyle/>
          <a:p>
            <a:pPr algn="l">
              <a:lnSpc>
                <a:spcPts val="3110"/>
              </a:lnSpc>
            </a:pPr>
            <a:r>
              <a:rPr lang="en-US" sz="2592" b="1">
                <a:solidFill>
                  <a:srgbClr val="402800"/>
                </a:solidFill>
                <a:latin typeface="Noto Sans Bold"/>
                <a:ea typeface="Noto Sans Bold"/>
                <a:cs typeface="Noto Sans Bold"/>
                <a:sym typeface="Noto Sans Bold"/>
              </a:rPr>
              <a:t>Kết quả phân tích</a:t>
            </a:r>
          </a:p>
        </p:txBody>
      </p:sp>
      <p:sp>
        <p:nvSpPr>
          <p:cNvPr id="20" name="Freeform 20" descr="https://oceandoc-ai.obs.ap-southeast-3.myhuaweicloud.com:443/image_1768724265506_gTx7uu.jpg"/>
          <p:cNvSpPr/>
          <p:nvPr/>
        </p:nvSpPr>
        <p:spPr>
          <a:xfrm rot="-454740">
            <a:off x="9882226" y="6726688"/>
            <a:ext cx="4687976" cy="2812790"/>
          </a:xfrm>
          <a:custGeom>
            <a:avLst/>
            <a:gdLst/>
            <a:ahLst/>
            <a:cxnLst/>
            <a:rect l="l" t="t" r="r" b="b"/>
            <a:pathLst>
              <a:path w="4687976" h="2812790">
                <a:moveTo>
                  <a:pt x="0" y="0"/>
                </a:moveTo>
                <a:lnTo>
                  <a:pt x="4687976" y="0"/>
                </a:lnTo>
                <a:lnTo>
                  <a:pt x="4687976" y="2812790"/>
                </a:lnTo>
                <a:lnTo>
                  <a:pt x="0" y="2812790"/>
                </a:lnTo>
                <a:lnTo>
                  <a:pt x="0" y="0"/>
                </a:lnTo>
                <a:close/>
              </a:path>
            </a:pathLst>
          </a:custGeom>
          <a:blipFill>
            <a:blip r:embed="rId6"/>
            <a:stretch>
              <a:fillRect t="-33133" b="-33533"/>
            </a:stretch>
          </a:blipFill>
        </p:spPr>
      </p:sp>
      <p:sp>
        <p:nvSpPr>
          <p:cNvPr id="21" name="TextBox 21"/>
          <p:cNvSpPr txBox="1"/>
          <p:nvPr/>
        </p:nvSpPr>
        <p:spPr>
          <a:xfrm>
            <a:off x="894750" y="8495395"/>
            <a:ext cx="7981140" cy="1446657"/>
          </a:xfrm>
          <a:prstGeom prst="rect">
            <a:avLst/>
          </a:prstGeom>
        </p:spPr>
        <p:txBody>
          <a:bodyPr lIns="0" tIns="0" rIns="0" bIns="0" rtlCol="0" anchor="t">
            <a:spAutoFit/>
          </a:bodyPr>
          <a:lstStyle/>
          <a:p>
            <a:pPr algn="l">
              <a:lnSpc>
                <a:spcPts val="2419"/>
              </a:lnSpc>
            </a:pPr>
            <a:r>
              <a:rPr lang="en-US" sz="2016">
                <a:solidFill>
                  <a:srgbClr val="FFFFFF"/>
                </a:solidFill>
                <a:latin typeface="Noto Sans"/>
                <a:ea typeface="Noto Sans"/>
                <a:cs typeface="Noto Sans"/>
                <a:sym typeface="Noto Sans"/>
              </a:rPr>
              <a:t>Quận trung tâm giá cao, ngoại thành giá thấp, phù hợp lý thuyết cung-cầu.</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1938528" y="221275"/>
            <a:ext cx="15819825" cy="1037082"/>
          </a:xfrm>
          <a:prstGeom prst="rect">
            <a:avLst/>
          </a:prstGeom>
        </p:spPr>
        <p:txBody>
          <a:bodyPr lIns="0" tIns="0" rIns="0" bIns="0" rtlCol="0" anchor="t">
            <a:spAutoFit/>
          </a:bodyPr>
          <a:lstStyle/>
          <a:p>
            <a:pPr algn="l">
              <a:lnSpc>
                <a:spcPts val="5443"/>
              </a:lnSpc>
            </a:pPr>
            <a:r>
              <a:rPr lang="en-US" sz="4032" b="1">
                <a:solidFill>
                  <a:srgbClr val="FFFFFF"/>
                </a:solidFill>
                <a:latin typeface="Noto Sans Bold"/>
                <a:ea typeface="Noto Sans Bold"/>
                <a:cs typeface="Noto Sans Bold"/>
                <a:sym typeface="Noto Sans Bold"/>
              </a:rPr>
              <a:t>Chênh lệch giữa các quận</a:t>
            </a:r>
          </a:p>
        </p:txBody>
      </p:sp>
      <p:sp>
        <p:nvSpPr>
          <p:cNvPr id="4" name="Freeform 4" descr="preencoded.png"/>
          <p:cNvSpPr/>
          <p:nvPr/>
        </p:nvSpPr>
        <p:spPr>
          <a:xfrm>
            <a:off x="1477518" y="576367"/>
            <a:ext cx="365760" cy="365760"/>
          </a:xfrm>
          <a:custGeom>
            <a:avLst/>
            <a:gdLst/>
            <a:ahLst/>
            <a:cxnLst/>
            <a:rect l="l" t="t" r="r" b="b"/>
            <a:pathLst>
              <a:path w="365760" h="365760">
                <a:moveTo>
                  <a:pt x="0" y="0"/>
                </a:moveTo>
                <a:lnTo>
                  <a:pt x="365760" y="0"/>
                </a:lnTo>
                <a:lnTo>
                  <a:pt x="365760" y="365760"/>
                </a:lnTo>
                <a:lnTo>
                  <a:pt x="0" y="365760"/>
                </a:lnTo>
                <a:lnTo>
                  <a:pt x="0" y="0"/>
                </a:lnTo>
                <a:close/>
              </a:path>
            </a:pathLst>
          </a:custGeom>
          <a:blipFill>
            <a:blip r:embed="rId3"/>
            <a:stretch>
              <a:fillRect/>
            </a:stretch>
          </a:blipFill>
        </p:spPr>
      </p:sp>
      <p:sp>
        <p:nvSpPr>
          <p:cNvPr id="5" name="Freeform 5" descr="preencoded.png"/>
          <p:cNvSpPr/>
          <p:nvPr/>
        </p:nvSpPr>
        <p:spPr>
          <a:xfrm>
            <a:off x="1111758" y="576367"/>
            <a:ext cx="365760" cy="365760"/>
          </a:xfrm>
          <a:custGeom>
            <a:avLst/>
            <a:gdLst/>
            <a:ahLst/>
            <a:cxnLst/>
            <a:rect l="l" t="t" r="r" b="b"/>
            <a:pathLst>
              <a:path w="365760" h="365760">
                <a:moveTo>
                  <a:pt x="0" y="0"/>
                </a:moveTo>
                <a:lnTo>
                  <a:pt x="365760" y="0"/>
                </a:lnTo>
                <a:lnTo>
                  <a:pt x="365760" y="365760"/>
                </a:lnTo>
                <a:lnTo>
                  <a:pt x="0" y="365760"/>
                </a:lnTo>
                <a:lnTo>
                  <a:pt x="0" y="0"/>
                </a:lnTo>
                <a:close/>
              </a:path>
            </a:pathLst>
          </a:custGeom>
          <a:blipFill>
            <a:blip r:embed="rId3"/>
            <a:stretch>
              <a:fillRect/>
            </a:stretch>
          </a:blipFill>
        </p:spPr>
      </p:sp>
      <p:sp>
        <p:nvSpPr>
          <p:cNvPr id="6" name="Freeform 6" descr="preencoded.png"/>
          <p:cNvSpPr/>
          <p:nvPr/>
        </p:nvSpPr>
        <p:spPr>
          <a:xfrm>
            <a:off x="745998" y="576367"/>
            <a:ext cx="365760" cy="365760"/>
          </a:xfrm>
          <a:custGeom>
            <a:avLst/>
            <a:gdLst/>
            <a:ahLst/>
            <a:cxnLst/>
            <a:rect l="l" t="t" r="r" b="b"/>
            <a:pathLst>
              <a:path w="365760" h="365760">
                <a:moveTo>
                  <a:pt x="0" y="0"/>
                </a:moveTo>
                <a:lnTo>
                  <a:pt x="365760" y="0"/>
                </a:lnTo>
                <a:lnTo>
                  <a:pt x="365760" y="365760"/>
                </a:lnTo>
                <a:lnTo>
                  <a:pt x="0" y="365760"/>
                </a:lnTo>
                <a:lnTo>
                  <a:pt x="0" y="0"/>
                </a:lnTo>
                <a:close/>
              </a:path>
            </a:pathLst>
          </a:custGeom>
          <a:blipFill>
            <a:blip r:embed="rId3"/>
            <a:stretch>
              <a:fillRect/>
            </a:stretch>
          </a:blipFill>
        </p:spPr>
      </p:sp>
      <p:grpSp>
        <p:nvGrpSpPr>
          <p:cNvPr id="7" name="Group 7"/>
          <p:cNvGrpSpPr/>
          <p:nvPr/>
        </p:nvGrpSpPr>
        <p:grpSpPr>
          <a:xfrm>
            <a:off x="2784920" y="2185968"/>
            <a:ext cx="1699955" cy="1699955"/>
            <a:chOff x="0" y="0"/>
            <a:chExt cx="2266607" cy="2266607"/>
          </a:xfrm>
        </p:grpSpPr>
        <p:sp>
          <p:nvSpPr>
            <p:cNvPr id="8" name="Freeform 8"/>
            <p:cNvSpPr/>
            <p:nvPr/>
          </p:nvSpPr>
          <p:spPr>
            <a:xfrm>
              <a:off x="0" y="0"/>
              <a:ext cx="2266696" cy="2266696"/>
            </a:xfrm>
            <a:custGeom>
              <a:avLst/>
              <a:gdLst/>
              <a:ahLst/>
              <a:cxnLst/>
              <a:rect l="l" t="t" r="r" b="b"/>
              <a:pathLst>
                <a:path w="2266696" h="2266696">
                  <a:moveTo>
                    <a:pt x="1133348" y="0"/>
                  </a:moveTo>
                  <a:cubicBezTo>
                    <a:pt x="1758823" y="0"/>
                    <a:pt x="2266696" y="507873"/>
                    <a:pt x="2266696" y="1133348"/>
                  </a:cubicBezTo>
                  <a:cubicBezTo>
                    <a:pt x="2266696" y="1758823"/>
                    <a:pt x="1758823" y="2266696"/>
                    <a:pt x="1133348" y="2266696"/>
                  </a:cubicBezTo>
                  <a:cubicBezTo>
                    <a:pt x="507873" y="2266696"/>
                    <a:pt x="0" y="1758823"/>
                    <a:pt x="0" y="1133348"/>
                  </a:cubicBezTo>
                  <a:cubicBezTo>
                    <a:pt x="0" y="507873"/>
                    <a:pt x="507873" y="0"/>
                    <a:pt x="1133348" y="0"/>
                  </a:cubicBezTo>
                  <a:close/>
                </a:path>
              </a:pathLst>
            </a:custGeom>
            <a:solidFill>
              <a:srgbClr val="A0A9B5"/>
            </a:solidFill>
            <a:ln w="12700">
              <a:solidFill>
                <a:srgbClr val="000000"/>
              </a:solidFill>
            </a:ln>
          </p:spPr>
        </p:sp>
      </p:grpSp>
      <p:grpSp>
        <p:nvGrpSpPr>
          <p:cNvPr id="9" name="Group 9"/>
          <p:cNvGrpSpPr/>
          <p:nvPr/>
        </p:nvGrpSpPr>
        <p:grpSpPr>
          <a:xfrm>
            <a:off x="5837739" y="3308452"/>
            <a:ext cx="1556233" cy="492100"/>
            <a:chOff x="0" y="0"/>
            <a:chExt cx="2074977" cy="656133"/>
          </a:xfrm>
        </p:grpSpPr>
        <p:sp>
          <p:nvSpPr>
            <p:cNvPr id="10" name="Freeform 10"/>
            <p:cNvSpPr/>
            <p:nvPr/>
          </p:nvSpPr>
          <p:spPr>
            <a:xfrm>
              <a:off x="18161" y="1016"/>
              <a:ext cx="2038731" cy="654050"/>
            </a:xfrm>
            <a:custGeom>
              <a:avLst/>
              <a:gdLst/>
              <a:ahLst/>
              <a:cxnLst/>
              <a:rect l="l" t="t" r="r" b="b"/>
              <a:pathLst>
                <a:path w="2038731" h="654050">
                  <a:moveTo>
                    <a:pt x="2038731" y="48768"/>
                  </a:moveTo>
                  <a:lnTo>
                    <a:pt x="14478" y="654050"/>
                  </a:lnTo>
                  <a:lnTo>
                    <a:pt x="0" y="605409"/>
                  </a:lnTo>
                  <a:lnTo>
                    <a:pt x="2024126" y="0"/>
                  </a:lnTo>
                  <a:close/>
                </a:path>
              </a:pathLst>
            </a:custGeom>
            <a:solidFill>
              <a:srgbClr val="A0A9B5"/>
            </a:solidFill>
            <a:ln w="12700">
              <a:solidFill>
                <a:srgbClr val="000000"/>
              </a:solidFill>
            </a:ln>
          </p:spPr>
        </p:sp>
      </p:grpSp>
      <p:grpSp>
        <p:nvGrpSpPr>
          <p:cNvPr id="11" name="Group 11"/>
          <p:cNvGrpSpPr/>
          <p:nvPr/>
        </p:nvGrpSpPr>
        <p:grpSpPr>
          <a:xfrm>
            <a:off x="13901128" y="2185968"/>
            <a:ext cx="1699955" cy="1699955"/>
            <a:chOff x="0" y="0"/>
            <a:chExt cx="2266607" cy="2266607"/>
          </a:xfrm>
        </p:grpSpPr>
        <p:sp>
          <p:nvSpPr>
            <p:cNvPr id="12" name="Freeform 12"/>
            <p:cNvSpPr/>
            <p:nvPr/>
          </p:nvSpPr>
          <p:spPr>
            <a:xfrm>
              <a:off x="0" y="0"/>
              <a:ext cx="2266696" cy="2266696"/>
            </a:xfrm>
            <a:custGeom>
              <a:avLst/>
              <a:gdLst/>
              <a:ahLst/>
              <a:cxnLst/>
              <a:rect l="l" t="t" r="r" b="b"/>
              <a:pathLst>
                <a:path w="2266696" h="2266696">
                  <a:moveTo>
                    <a:pt x="1133348" y="0"/>
                  </a:moveTo>
                  <a:cubicBezTo>
                    <a:pt x="1758823" y="0"/>
                    <a:pt x="2266696" y="507873"/>
                    <a:pt x="2266696" y="1133348"/>
                  </a:cubicBezTo>
                  <a:cubicBezTo>
                    <a:pt x="2266696" y="1758823"/>
                    <a:pt x="1758823" y="2266696"/>
                    <a:pt x="1133348" y="2266696"/>
                  </a:cubicBezTo>
                  <a:cubicBezTo>
                    <a:pt x="507873" y="2266696"/>
                    <a:pt x="0" y="1758823"/>
                    <a:pt x="0" y="1133348"/>
                  </a:cubicBezTo>
                  <a:cubicBezTo>
                    <a:pt x="0" y="507873"/>
                    <a:pt x="507873" y="0"/>
                    <a:pt x="1133348" y="0"/>
                  </a:cubicBezTo>
                  <a:close/>
                </a:path>
              </a:pathLst>
            </a:custGeom>
            <a:solidFill>
              <a:srgbClr val="929CAA"/>
            </a:solidFill>
            <a:ln w="12700">
              <a:solidFill>
                <a:srgbClr val="000000"/>
              </a:solidFill>
            </a:ln>
          </p:spPr>
        </p:sp>
      </p:grpSp>
      <p:grpSp>
        <p:nvGrpSpPr>
          <p:cNvPr id="13" name="Group 13"/>
          <p:cNvGrpSpPr/>
          <p:nvPr/>
        </p:nvGrpSpPr>
        <p:grpSpPr>
          <a:xfrm>
            <a:off x="11033674" y="3330816"/>
            <a:ext cx="1395289" cy="498996"/>
            <a:chOff x="0" y="0"/>
            <a:chExt cx="1860385" cy="665328"/>
          </a:xfrm>
        </p:grpSpPr>
        <p:sp>
          <p:nvSpPr>
            <p:cNvPr id="14" name="Freeform 14"/>
            <p:cNvSpPr/>
            <p:nvPr/>
          </p:nvSpPr>
          <p:spPr>
            <a:xfrm>
              <a:off x="17272" y="1397"/>
              <a:ext cx="1825879" cy="662559"/>
            </a:xfrm>
            <a:custGeom>
              <a:avLst/>
              <a:gdLst/>
              <a:ahLst/>
              <a:cxnLst/>
              <a:rect l="l" t="t" r="r" b="b"/>
              <a:pathLst>
                <a:path w="1825879" h="662559">
                  <a:moveTo>
                    <a:pt x="16256" y="0"/>
                  </a:moveTo>
                  <a:lnTo>
                    <a:pt x="1825879" y="614426"/>
                  </a:lnTo>
                  <a:lnTo>
                    <a:pt x="1809496" y="662559"/>
                  </a:lnTo>
                  <a:lnTo>
                    <a:pt x="0" y="48006"/>
                  </a:lnTo>
                  <a:close/>
                </a:path>
              </a:pathLst>
            </a:custGeom>
            <a:solidFill>
              <a:srgbClr val="A0A9B5"/>
            </a:solidFill>
            <a:ln w="12700">
              <a:solidFill>
                <a:srgbClr val="000000"/>
              </a:solidFill>
            </a:ln>
          </p:spPr>
        </p:sp>
      </p:grpSp>
      <p:grpSp>
        <p:nvGrpSpPr>
          <p:cNvPr id="15" name="Group 15"/>
          <p:cNvGrpSpPr/>
          <p:nvPr/>
        </p:nvGrpSpPr>
        <p:grpSpPr>
          <a:xfrm>
            <a:off x="8342986" y="5852160"/>
            <a:ext cx="1700784" cy="1700784"/>
            <a:chOff x="0" y="0"/>
            <a:chExt cx="2267712" cy="2267712"/>
          </a:xfrm>
        </p:grpSpPr>
        <p:sp>
          <p:nvSpPr>
            <p:cNvPr id="16" name="Freeform 16"/>
            <p:cNvSpPr/>
            <p:nvPr/>
          </p:nvSpPr>
          <p:spPr>
            <a:xfrm>
              <a:off x="0" y="0"/>
              <a:ext cx="2267712" cy="2267712"/>
            </a:xfrm>
            <a:custGeom>
              <a:avLst/>
              <a:gdLst/>
              <a:ahLst/>
              <a:cxnLst/>
              <a:rect l="l" t="t" r="r" b="b"/>
              <a:pathLst>
                <a:path w="2267712" h="2267712">
                  <a:moveTo>
                    <a:pt x="1133856" y="0"/>
                  </a:moveTo>
                  <a:cubicBezTo>
                    <a:pt x="1759585" y="0"/>
                    <a:pt x="2267712" y="508127"/>
                    <a:pt x="2267712" y="1133856"/>
                  </a:cubicBezTo>
                  <a:cubicBezTo>
                    <a:pt x="2267712" y="1759585"/>
                    <a:pt x="1759585" y="2267712"/>
                    <a:pt x="1133856" y="2267712"/>
                  </a:cubicBezTo>
                  <a:cubicBezTo>
                    <a:pt x="508127" y="2267712"/>
                    <a:pt x="0" y="1759585"/>
                    <a:pt x="0" y="1133856"/>
                  </a:cubicBezTo>
                  <a:cubicBezTo>
                    <a:pt x="0" y="508127"/>
                    <a:pt x="508127" y="0"/>
                    <a:pt x="1133856" y="0"/>
                  </a:cubicBezTo>
                  <a:close/>
                </a:path>
              </a:pathLst>
            </a:custGeom>
            <a:solidFill>
              <a:srgbClr val="929CAA"/>
            </a:solidFill>
            <a:ln w="12700">
              <a:solidFill>
                <a:srgbClr val="000000"/>
              </a:solidFill>
            </a:ln>
          </p:spPr>
        </p:sp>
      </p:grpSp>
      <p:grpSp>
        <p:nvGrpSpPr>
          <p:cNvPr id="17" name="Group 17"/>
          <p:cNvGrpSpPr/>
          <p:nvPr/>
        </p:nvGrpSpPr>
        <p:grpSpPr>
          <a:xfrm>
            <a:off x="717052" y="4078281"/>
            <a:ext cx="5835701" cy="749808"/>
            <a:chOff x="0" y="0"/>
            <a:chExt cx="7780934" cy="999744"/>
          </a:xfrm>
        </p:grpSpPr>
        <p:sp>
          <p:nvSpPr>
            <p:cNvPr id="18" name="Freeform 18"/>
            <p:cNvSpPr/>
            <p:nvPr/>
          </p:nvSpPr>
          <p:spPr>
            <a:xfrm>
              <a:off x="0" y="0"/>
              <a:ext cx="7780934" cy="999744"/>
            </a:xfrm>
            <a:custGeom>
              <a:avLst/>
              <a:gdLst/>
              <a:ahLst/>
              <a:cxnLst/>
              <a:rect l="l" t="t" r="r" b="b"/>
              <a:pathLst>
                <a:path w="7780934" h="999744">
                  <a:moveTo>
                    <a:pt x="0" y="0"/>
                  </a:moveTo>
                  <a:lnTo>
                    <a:pt x="7780934" y="0"/>
                  </a:lnTo>
                  <a:lnTo>
                    <a:pt x="7780934" y="999744"/>
                  </a:lnTo>
                  <a:lnTo>
                    <a:pt x="0" y="999744"/>
                  </a:lnTo>
                  <a:close/>
                </a:path>
              </a:pathLst>
            </a:custGeom>
            <a:solidFill>
              <a:srgbClr val="000000">
                <a:alpha val="0"/>
              </a:srgbClr>
            </a:solidFill>
            <a:ln w="12700">
              <a:solidFill>
                <a:srgbClr val="000000"/>
              </a:solidFill>
            </a:ln>
          </p:spPr>
        </p:sp>
        <p:sp>
          <p:nvSpPr>
            <p:cNvPr id="19" name="TextBox 19"/>
            <p:cNvSpPr txBox="1"/>
            <p:nvPr/>
          </p:nvSpPr>
          <p:spPr>
            <a:xfrm>
              <a:off x="0" y="-9525"/>
              <a:ext cx="7780934" cy="1009269"/>
            </a:xfrm>
            <a:prstGeom prst="rect">
              <a:avLst/>
            </a:prstGeom>
          </p:spPr>
          <p:txBody>
            <a:bodyPr lIns="0" tIns="0" rIns="0" bIns="0" rtlCol="0" anchor="ctr"/>
            <a:lstStyle/>
            <a:p>
              <a:pPr algn="ctr">
                <a:lnSpc>
                  <a:spcPts val="3110"/>
                </a:lnSpc>
              </a:pPr>
              <a:r>
                <a:rPr lang="en-US" sz="2592" b="1">
                  <a:solidFill>
                    <a:srgbClr val="FFFFFF"/>
                  </a:solidFill>
                  <a:latin typeface="Noto Sans Bold"/>
                  <a:ea typeface="Noto Sans Bold"/>
                  <a:cs typeface="Noto Sans Bold"/>
                  <a:sym typeface="Noto Sans Bold"/>
                </a:rPr>
                <a:t>Quận trung tâm giá cao</a:t>
              </a:r>
            </a:p>
          </p:txBody>
        </p:sp>
      </p:grpSp>
      <p:sp>
        <p:nvSpPr>
          <p:cNvPr id="20" name="TextBox 20"/>
          <p:cNvSpPr txBox="1"/>
          <p:nvPr/>
        </p:nvSpPr>
        <p:spPr>
          <a:xfrm>
            <a:off x="812492" y="4913814"/>
            <a:ext cx="5644429" cy="1867281"/>
          </a:xfrm>
          <a:prstGeom prst="rect">
            <a:avLst/>
          </a:prstGeom>
        </p:spPr>
        <p:txBody>
          <a:bodyPr lIns="0" tIns="0" rIns="0" bIns="0" rtlCol="0" anchor="t">
            <a:spAutoFit/>
          </a:bodyPr>
          <a:lstStyle/>
          <a:p>
            <a:pPr algn="ctr">
              <a:lnSpc>
                <a:spcPts val="2419"/>
              </a:lnSpc>
            </a:pPr>
            <a:r>
              <a:rPr lang="en-US" sz="2016">
                <a:solidFill>
                  <a:srgbClr val="FFFFFF"/>
                </a:solidFill>
                <a:latin typeface="Noto Sans"/>
                <a:ea typeface="Noto Sans"/>
                <a:cs typeface="Noto Sans"/>
                <a:sym typeface="Noto Sans"/>
              </a:rPr>
              <a:t>Quận 1, Quận 3 có giá cao nhất do vị trí thuận lợi và hạ tầng phát triển.</a:t>
            </a:r>
          </a:p>
        </p:txBody>
      </p:sp>
      <p:grpSp>
        <p:nvGrpSpPr>
          <p:cNvPr id="21" name="Group 21"/>
          <p:cNvGrpSpPr/>
          <p:nvPr/>
        </p:nvGrpSpPr>
        <p:grpSpPr>
          <a:xfrm>
            <a:off x="11833260" y="4078281"/>
            <a:ext cx="5835701" cy="749808"/>
            <a:chOff x="0" y="0"/>
            <a:chExt cx="7780934" cy="999744"/>
          </a:xfrm>
        </p:grpSpPr>
        <p:sp>
          <p:nvSpPr>
            <p:cNvPr id="22" name="Freeform 22"/>
            <p:cNvSpPr/>
            <p:nvPr/>
          </p:nvSpPr>
          <p:spPr>
            <a:xfrm>
              <a:off x="0" y="0"/>
              <a:ext cx="7780934" cy="999744"/>
            </a:xfrm>
            <a:custGeom>
              <a:avLst/>
              <a:gdLst/>
              <a:ahLst/>
              <a:cxnLst/>
              <a:rect l="l" t="t" r="r" b="b"/>
              <a:pathLst>
                <a:path w="7780934" h="999744">
                  <a:moveTo>
                    <a:pt x="0" y="0"/>
                  </a:moveTo>
                  <a:lnTo>
                    <a:pt x="7780934" y="0"/>
                  </a:lnTo>
                  <a:lnTo>
                    <a:pt x="7780934" y="999744"/>
                  </a:lnTo>
                  <a:lnTo>
                    <a:pt x="0" y="999744"/>
                  </a:lnTo>
                  <a:close/>
                </a:path>
              </a:pathLst>
            </a:custGeom>
            <a:solidFill>
              <a:srgbClr val="000000">
                <a:alpha val="0"/>
              </a:srgbClr>
            </a:solidFill>
            <a:ln w="12700">
              <a:solidFill>
                <a:srgbClr val="000000"/>
              </a:solidFill>
            </a:ln>
          </p:spPr>
        </p:sp>
        <p:sp>
          <p:nvSpPr>
            <p:cNvPr id="23" name="TextBox 23"/>
            <p:cNvSpPr txBox="1"/>
            <p:nvPr/>
          </p:nvSpPr>
          <p:spPr>
            <a:xfrm>
              <a:off x="0" y="-9525"/>
              <a:ext cx="7780934" cy="1009269"/>
            </a:xfrm>
            <a:prstGeom prst="rect">
              <a:avLst/>
            </a:prstGeom>
          </p:spPr>
          <p:txBody>
            <a:bodyPr lIns="0" tIns="0" rIns="0" bIns="0" rtlCol="0" anchor="ctr"/>
            <a:lstStyle/>
            <a:p>
              <a:pPr algn="ctr">
                <a:lnSpc>
                  <a:spcPts val="3110"/>
                </a:lnSpc>
              </a:pPr>
              <a:r>
                <a:rPr lang="en-US" sz="2592" b="1">
                  <a:solidFill>
                    <a:srgbClr val="FFFFFF"/>
                  </a:solidFill>
                  <a:latin typeface="Noto Sans Bold"/>
                  <a:ea typeface="Noto Sans Bold"/>
                  <a:cs typeface="Noto Sans Bold"/>
                  <a:sym typeface="Noto Sans Bold"/>
                </a:rPr>
                <a:t>Biến động trong quận</a:t>
              </a:r>
            </a:p>
          </p:txBody>
        </p:sp>
      </p:grpSp>
      <p:sp>
        <p:nvSpPr>
          <p:cNvPr id="24" name="TextBox 24"/>
          <p:cNvSpPr txBox="1"/>
          <p:nvPr/>
        </p:nvSpPr>
        <p:spPr>
          <a:xfrm>
            <a:off x="11928310" y="4913814"/>
            <a:ext cx="5645201" cy="1867281"/>
          </a:xfrm>
          <a:prstGeom prst="rect">
            <a:avLst/>
          </a:prstGeom>
        </p:spPr>
        <p:txBody>
          <a:bodyPr lIns="0" tIns="0" rIns="0" bIns="0" rtlCol="0" anchor="t">
            <a:spAutoFit/>
          </a:bodyPr>
          <a:lstStyle/>
          <a:p>
            <a:pPr algn="ctr">
              <a:lnSpc>
                <a:spcPts val="2419"/>
              </a:lnSpc>
            </a:pPr>
            <a:r>
              <a:rPr lang="en-US" sz="2016">
                <a:solidFill>
                  <a:srgbClr val="FFFFFF"/>
                </a:solidFill>
                <a:latin typeface="Noto Sans"/>
                <a:ea typeface="Noto Sans"/>
                <a:cs typeface="Noto Sans"/>
                <a:sym typeface="Noto Sans"/>
              </a:rPr>
              <a:t>Cùng một quận có thể có sự chênh lệch lớn về giá do vị trí và pháp lý.</a:t>
            </a:r>
          </a:p>
        </p:txBody>
      </p:sp>
      <p:sp>
        <p:nvSpPr>
          <p:cNvPr id="25" name="TextBox 25"/>
          <p:cNvSpPr txBox="1"/>
          <p:nvPr/>
        </p:nvSpPr>
        <p:spPr>
          <a:xfrm>
            <a:off x="3084386" y="8463877"/>
            <a:ext cx="12217241" cy="1026033"/>
          </a:xfrm>
          <a:prstGeom prst="rect">
            <a:avLst/>
          </a:prstGeom>
        </p:spPr>
        <p:txBody>
          <a:bodyPr lIns="0" tIns="0" rIns="0" bIns="0" rtlCol="0" anchor="t">
            <a:spAutoFit/>
          </a:bodyPr>
          <a:lstStyle/>
          <a:p>
            <a:pPr algn="ctr">
              <a:lnSpc>
                <a:spcPts val="2419"/>
              </a:lnSpc>
            </a:pPr>
            <a:r>
              <a:rPr lang="en-US" sz="2016">
                <a:solidFill>
                  <a:srgbClr val="FFFFFF"/>
                </a:solidFill>
                <a:latin typeface="Noto Sans"/>
                <a:ea typeface="Noto Sans"/>
                <a:cs typeface="Noto Sans"/>
                <a:sym typeface="Noto Sans"/>
              </a:rPr>
              <a:t>Các huyện xa trung tâm có giá thấp hơn do quỹ đất lớn và nhu cầu thấp.</a:t>
            </a:r>
          </a:p>
        </p:txBody>
      </p:sp>
      <p:sp>
        <p:nvSpPr>
          <p:cNvPr id="26" name="TextBox 26"/>
          <p:cNvSpPr txBox="1"/>
          <p:nvPr/>
        </p:nvSpPr>
        <p:spPr>
          <a:xfrm>
            <a:off x="3084386" y="7839065"/>
            <a:ext cx="12217241" cy="550545"/>
          </a:xfrm>
          <a:prstGeom prst="rect">
            <a:avLst/>
          </a:prstGeom>
        </p:spPr>
        <p:txBody>
          <a:bodyPr lIns="0" tIns="0" rIns="0" bIns="0" rtlCol="0" anchor="t">
            <a:spAutoFit/>
          </a:bodyPr>
          <a:lstStyle/>
          <a:p>
            <a:pPr algn="ctr">
              <a:lnSpc>
                <a:spcPts val="3110"/>
              </a:lnSpc>
            </a:pPr>
            <a:r>
              <a:rPr lang="en-US" sz="2592" b="1">
                <a:solidFill>
                  <a:srgbClr val="FFFFFF"/>
                </a:solidFill>
                <a:latin typeface="Noto Sans Bold"/>
                <a:ea typeface="Noto Sans Bold"/>
                <a:cs typeface="Noto Sans Bold"/>
                <a:sym typeface="Noto Sans Bold"/>
              </a:rPr>
              <a:t>Huyện ngoại thành giá thấp</a:t>
            </a:r>
          </a:p>
        </p:txBody>
      </p:sp>
      <p:sp>
        <p:nvSpPr>
          <p:cNvPr id="27" name="Freeform 27" descr="preencoded.png"/>
          <p:cNvSpPr/>
          <p:nvPr/>
        </p:nvSpPr>
        <p:spPr>
          <a:xfrm>
            <a:off x="3234395" y="2635444"/>
            <a:ext cx="801014" cy="801014"/>
          </a:xfrm>
          <a:custGeom>
            <a:avLst/>
            <a:gdLst/>
            <a:ahLst/>
            <a:cxnLst/>
            <a:rect l="l" t="t" r="r" b="b"/>
            <a:pathLst>
              <a:path w="801014" h="801014">
                <a:moveTo>
                  <a:pt x="0" y="0"/>
                </a:moveTo>
                <a:lnTo>
                  <a:pt x="801014" y="0"/>
                </a:lnTo>
                <a:lnTo>
                  <a:pt x="801014" y="801014"/>
                </a:lnTo>
                <a:lnTo>
                  <a:pt x="0" y="801014"/>
                </a:lnTo>
                <a:lnTo>
                  <a:pt x="0" y="0"/>
                </a:lnTo>
                <a:close/>
              </a:path>
            </a:pathLst>
          </a:custGeom>
          <a:blipFill>
            <a:blip r:embed="rId4"/>
            <a:stretch>
              <a:fillRect/>
            </a:stretch>
          </a:blipFill>
        </p:spPr>
      </p:sp>
      <p:sp>
        <p:nvSpPr>
          <p:cNvPr id="28" name="Freeform 28" descr="preencoded.png"/>
          <p:cNvSpPr/>
          <p:nvPr/>
        </p:nvSpPr>
        <p:spPr>
          <a:xfrm>
            <a:off x="14407086" y="2691927"/>
            <a:ext cx="688038" cy="688038"/>
          </a:xfrm>
          <a:custGeom>
            <a:avLst/>
            <a:gdLst/>
            <a:ahLst/>
            <a:cxnLst/>
            <a:rect l="l" t="t" r="r" b="b"/>
            <a:pathLst>
              <a:path w="688038" h="688038">
                <a:moveTo>
                  <a:pt x="0" y="0"/>
                </a:moveTo>
                <a:lnTo>
                  <a:pt x="688039" y="0"/>
                </a:lnTo>
                <a:lnTo>
                  <a:pt x="688039" y="688038"/>
                </a:lnTo>
                <a:lnTo>
                  <a:pt x="0" y="688038"/>
                </a:lnTo>
                <a:lnTo>
                  <a:pt x="0" y="0"/>
                </a:lnTo>
                <a:close/>
              </a:path>
            </a:pathLst>
          </a:custGeom>
          <a:blipFill>
            <a:blip r:embed="rId5"/>
            <a:stretch>
              <a:fillRect/>
            </a:stretch>
          </a:blipFill>
        </p:spPr>
      </p:sp>
      <p:grpSp>
        <p:nvGrpSpPr>
          <p:cNvPr id="29" name="Group 29"/>
          <p:cNvGrpSpPr/>
          <p:nvPr/>
        </p:nvGrpSpPr>
        <p:grpSpPr>
          <a:xfrm>
            <a:off x="7649613" y="1625737"/>
            <a:ext cx="3086776" cy="3086776"/>
            <a:chOff x="0" y="0"/>
            <a:chExt cx="4115702" cy="4115702"/>
          </a:xfrm>
        </p:grpSpPr>
        <p:sp>
          <p:nvSpPr>
            <p:cNvPr id="30" name="Freeform 30"/>
            <p:cNvSpPr/>
            <p:nvPr/>
          </p:nvSpPr>
          <p:spPr>
            <a:xfrm>
              <a:off x="0" y="0"/>
              <a:ext cx="4115816" cy="4115689"/>
            </a:xfrm>
            <a:custGeom>
              <a:avLst/>
              <a:gdLst/>
              <a:ahLst/>
              <a:cxnLst/>
              <a:rect l="l" t="t" r="r" b="b"/>
              <a:pathLst>
                <a:path w="4115816" h="4115689">
                  <a:moveTo>
                    <a:pt x="2057908" y="0"/>
                  </a:moveTo>
                  <a:cubicBezTo>
                    <a:pt x="3193669" y="0"/>
                    <a:pt x="4115816" y="922147"/>
                    <a:pt x="4115816" y="2057908"/>
                  </a:cubicBezTo>
                  <a:cubicBezTo>
                    <a:pt x="4115816" y="3193669"/>
                    <a:pt x="3193542" y="4115689"/>
                    <a:pt x="2057908" y="4115689"/>
                  </a:cubicBezTo>
                  <a:cubicBezTo>
                    <a:pt x="922274" y="4115689"/>
                    <a:pt x="0" y="3193542"/>
                    <a:pt x="0" y="2057908"/>
                  </a:cubicBezTo>
                  <a:cubicBezTo>
                    <a:pt x="0" y="922274"/>
                    <a:pt x="922147" y="0"/>
                    <a:pt x="2057908" y="0"/>
                  </a:cubicBezTo>
                  <a:close/>
                </a:path>
              </a:pathLst>
            </a:custGeom>
            <a:solidFill>
              <a:srgbClr val="EC9F48"/>
            </a:solidFill>
            <a:ln w="12700">
              <a:solidFill>
                <a:srgbClr val="000000"/>
              </a:solidFill>
            </a:ln>
          </p:spPr>
        </p:sp>
      </p:grpSp>
      <p:sp>
        <p:nvSpPr>
          <p:cNvPr id="31" name="Freeform 31" descr="preencoded.png"/>
          <p:cNvSpPr/>
          <p:nvPr/>
        </p:nvSpPr>
        <p:spPr>
          <a:xfrm>
            <a:off x="8424015" y="2400138"/>
            <a:ext cx="1537973" cy="1537973"/>
          </a:xfrm>
          <a:custGeom>
            <a:avLst/>
            <a:gdLst/>
            <a:ahLst/>
            <a:cxnLst/>
            <a:rect l="l" t="t" r="r" b="b"/>
            <a:pathLst>
              <a:path w="1537973" h="1537973">
                <a:moveTo>
                  <a:pt x="0" y="0"/>
                </a:moveTo>
                <a:lnTo>
                  <a:pt x="1537973" y="0"/>
                </a:lnTo>
                <a:lnTo>
                  <a:pt x="1537973" y="1537973"/>
                </a:lnTo>
                <a:lnTo>
                  <a:pt x="0" y="1537973"/>
                </a:lnTo>
                <a:lnTo>
                  <a:pt x="0" y="0"/>
                </a:lnTo>
                <a:close/>
              </a:path>
            </a:pathLst>
          </a:custGeom>
          <a:blipFill>
            <a:blip r:embed="rId6"/>
            <a:stretch>
              <a:fillRect/>
            </a:stretch>
          </a:blipFill>
        </p:spPr>
      </p:sp>
      <p:sp>
        <p:nvSpPr>
          <p:cNvPr id="32" name="Freeform 32" descr="preencoded.png"/>
          <p:cNvSpPr/>
          <p:nvPr/>
        </p:nvSpPr>
        <p:spPr>
          <a:xfrm>
            <a:off x="8781898" y="6291072"/>
            <a:ext cx="822960" cy="822960"/>
          </a:xfrm>
          <a:custGeom>
            <a:avLst/>
            <a:gdLst/>
            <a:ahLst/>
            <a:cxnLst/>
            <a:rect l="l" t="t" r="r" b="b"/>
            <a:pathLst>
              <a:path w="822960" h="822960">
                <a:moveTo>
                  <a:pt x="0" y="0"/>
                </a:moveTo>
                <a:lnTo>
                  <a:pt x="822960" y="0"/>
                </a:lnTo>
                <a:lnTo>
                  <a:pt x="822960" y="822960"/>
                </a:lnTo>
                <a:lnTo>
                  <a:pt x="0" y="822960"/>
                </a:lnTo>
                <a:lnTo>
                  <a:pt x="0" y="0"/>
                </a:lnTo>
                <a:close/>
              </a:path>
            </a:pathLst>
          </a:custGeom>
          <a:blipFill>
            <a:blip r:embed="rId7"/>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1938528" y="221275"/>
            <a:ext cx="15819825" cy="1037082"/>
          </a:xfrm>
          <a:prstGeom prst="rect">
            <a:avLst/>
          </a:prstGeom>
        </p:spPr>
        <p:txBody>
          <a:bodyPr lIns="0" tIns="0" rIns="0" bIns="0" rtlCol="0" anchor="t">
            <a:spAutoFit/>
          </a:bodyPr>
          <a:lstStyle/>
          <a:p>
            <a:pPr algn="l">
              <a:lnSpc>
                <a:spcPts val="5443"/>
              </a:lnSpc>
            </a:pPr>
            <a:r>
              <a:rPr lang="en-US" sz="4032" b="1">
                <a:solidFill>
                  <a:srgbClr val="FFFFFF"/>
                </a:solidFill>
                <a:latin typeface="Noto Sans Bold"/>
                <a:ea typeface="Noto Sans Bold"/>
                <a:cs typeface="Noto Sans Bold"/>
                <a:sym typeface="Noto Sans Bold"/>
              </a:rPr>
              <a:t>Quận trung tâm giá cao nhất</a:t>
            </a:r>
          </a:p>
        </p:txBody>
      </p:sp>
      <p:sp>
        <p:nvSpPr>
          <p:cNvPr id="4" name="Freeform 4" descr="preencoded.png"/>
          <p:cNvSpPr/>
          <p:nvPr/>
        </p:nvSpPr>
        <p:spPr>
          <a:xfrm>
            <a:off x="1477518" y="576367"/>
            <a:ext cx="365760" cy="365760"/>
          </a:xfrm>
          <a:custGeom>
            <a:avLst/>
            <a:gdLst/>
            <a:ahLst/>
            <a:cxnLst/>
            <a:rect l="l" t="t" r="r" b="b"/>
            <a:pathLst>
              <a:path w="365760" h="365760">
                <a:moveTo>
                  <a:pt x="0" y="0"/>
                </a:moveTo>
                <a:lnTo>
                  <a:pt x="365760" y="0"/>
                </a:lnTo>
                <a:lnTo>
                  <a:pt x="365760" y="365760"/>
                </a:lnTo>
                <a:lnTo>
                  <a:pt x="0" y="365760"/>
                </a:lnTo>
                <a:lnTo>
                  <a:pt x="0" y="0"/>
                </a:lnTo>
                <a:close/>
              </a:path>
            </a:pathLst>
          </a:custGeom>
          <a:blipFill>
            <a:blip r:embed="rId3"/>
            <a:stretch>
              <a:fillRect/>
            </a:stretch>
          </a:blipFill>
        </p:spPr>
      </p:sp>
      <p:sp>
        <p:nvSpPr>
          <p:cNvPr id="5" name="Freeform 5" descr="preencoded.png"/>
          <p:cNvSpPr/>
          <p:nvPr/>
        </p:nvSpPr>
        <p:spPr>
          <a:xfrm>
            <a:off x="1111758" y="576367"/>
            <a:ext cx="365760" cy="365760"/>
          </a:xfrm>
          <a:custGeom>
            <a:avLst/>
            <a:gdLst/>
            <a:ahLst/>
            <a:cxnLst/>
            <a:rect l="l" t="t" r="r" b="b"/>
            <a:pathLst>
              <a:path w="365760" h="365760">
                <a:moveTo>
                  <a:pt x="0" y="0"/>
                </a:moveTo>
                <a:lnTo>
                  <a:pt x="365760" y="0"/>
                </a:lnTo>
                <a:lnTo>
                  <a:pt x="365760" y="365760"/>
                </a:lnTo>
                <a:lnTo>
                  <a:pt x="0" y="365760"/>
                </a:lnTo>
                <a:lnTo>
                  <a:pt x="0" y="0"/>
                </a:lnTo>
                <a:close/>
              </a:path>
            </a:pathLst>
          </a:custGeom>
          <a:blipFill>
            <a:blip r:embed="rId3"/>
            <a:stretch>
              <a:fillRect/>
            </a:stretch>
          </a:blipFill>
        </p:spPr>
      </p:sp>
      <p:sp>
        <p:nvSpPr>
          <p:cNvPr id="6" name="Freeform 6" descr="preencoded.png"/>
          <p:cNvSpPr/>
          <p:nvPr/>
        </p:nvSpPr>
        <p:spPr>
          <a:xfrm>
            <a:off x="745998" y="576367"/>
            <a:ext cx="365760" cy="365760"/>
          </a:xfrm>
          <a:custGeom>
            <a:avLst/>
            <a:gdLst/>
            <a:ahLst/>
            <a:cxnLst/>
            <a:rect l="l" t="t" r="r" b="b"/>
            <a:pathLst>
              <a:path w="365760" h="365760">
                <a:moveTo>
                  <a:pt x="0" y="0"/>
                </a:moveTo>
                <a:lnTo>
                  <a:pt x="365760" y="0"/>
                </a:lnTo>
                <a:lnTo>
                  <a:pt x="365760" y="365760"/>
                </a:lnTo>
                <a:lnTo>
                  <a:pt x="0" y="365760"/>
                </a:lnTo>
                <a:lnTo>
                  <a:pt x="0" y="0"/>
                </a:lnTo>
                <a:close/>
              </a:path>
            </a:pathLst>
          </a:custGeom>
          <a:blipFill>
            <a:blip r:embed="rId3"/>
            <a:stretch>
              <a:fillRect/>
            </a:stretch>
          </a:blipFill>
        </p:spPr>
      </p:sp>
      <p:sp>
        <p:nvSpPr>
          <p:cNvPr id="7" name="Freeform 7" descr="preencoded.png"/>
          <p:cNvSpPr/>
          <p:nvPr/>
        </p:nvSpPr>
        <p:spPr>
          <a:xfrm>
            <a:off x="266081" y="2612146"/>
            <a:ext cx="17844506" cy="3791960"/>
          </a:xfrm>
          <a:custGeom>
            <a:avLst/>
            <a:gdLst/>
            <a:ahLst/>
            <a:cxnLst/>
            <a:rect l="l" t="t" r="r" b="b"/>
            <a:pathLst>
              <a:path w="17844506" h="3791960">
                <a:moveTo>
                  <a:pt x="0" y="0"/>
                </a:moveTo>
                <a:lnTo>
                  <a:pt x="17844506" y="0"/>
                </a:lnTo>
                <a:lnTo>
                  <a:pt x="17844506" y="3791959"/>
                </a:lnTo>
                <a:lnTo>
                  <a:pt x="0" y="3791959"/>
                </a:lnTo>
                <a:lnTo>
                  <a:pt x="0" y="0"/>
                </a:lnTo>
                <a:close/>
              </a:path>
            </a:pathLst>
          </a:custGeom>
          <a:blipFill>
            <a:blip r:embed="rId4"/>
            <a:stretch>
              <a:fillRect l="-96" r="-96"/>
            </a:stretch>
          </a:blipFill>
        </p:spPr>
      </p:sp>
      <p:grpSp>
        <p:nvGrpSpPr>
          <p:cNvPr id="8" name="Group 8"/>
          <p:cNvGrpSpPr/>
          <p:nvPr/>
        </p:nvGrpSpPr>
        <p:grpSpPr>
          <a:xfrm>
            <a:off x="910056" y="2268035"/>
            <a:ext cx="1500683" cy="585635"/>
            <a:chOff x="0" y="0"/>
            <a:chExt cx="2000910" cy="780847"/>
          </a:xfrm>
        </p:grpSpPr>
        <p:sp>
          <p:nvSpPr>
            <p:cNvPr id="9" name="Freeform 9"/>
            <p:cNvSpPr/>
            <p:nvPr/>
          </p:nvSpPr>
          <p:spPr>
            <a:xfrm>
              <a:off x="0" y="0"/>
              <a:ext cx="2001012" cy="780923"/>
            </a:xfrm>
            <a:custGeom>
              <a:avLst/>
              <a:gdLst/>
              <a:ahLst/>
              <a:cxnLst/>
              <a:rect l="l" t="t" r="r" b="b"/>
              <a:pathLst>
                <a:path w="2001012" h="780923">
                  <a:moveTo>
                    <a:pt x="97663" y="0"/>
                  </a:moveTo>
                  <a:lnTo>
                    <a:pt x="1903349" y="0"/>
                  </a:lnTo>
                  <a:cubicBezTo>
                    <a:pt x="1968373" y="0"/>
                    <a:pt x="2001012" y="32512"/>
                    <a:pt x="2001012" y="97663"/>
                  </a:cubicBezTo>
                  <a:lnTo>
                    <a:pt x="2001012" y="683260"/>
                  </a:lnTo>
                  <a:cubicBezTo>
                    <a:pt x="2001012" y="748284"/>
                    <a:pt x="1968500" y="780923"/>
                    <a:pt x="1903349" y="780923"/>
                  </a:cubicBezTo>
                  <a:lnTo>
                    <a:pt x="97663" y="780923"/>
                  </a:lnTo>
                  <a:cubicBezTo>
                    <a:pt x="32512" y="780796"/>
                    <a:pt x="0" y="748284"/>
                    <a:pt x="0" y="683260"/>
                  </a:cubicBezTo>
                  <a:lnTo>
                    <a:pt x="0" y="97663"/>
                  </a:lnTo>
                  <a:cubicBezTo>
                    <a:pt x="0" y="32512"/>
                    <a:pt x="32512" y="0"/>
                    <a:pt x="97663" y="0"/>
                  </a:cubicBezTo>
                  <a:close/>
                </a:path>
              </a:pathLst>
            </a:custGeom>
            <a:solidFill>
              <a:srgbClr val="EC9F48"/>
            </a:solidFill>
            <a:ln w="12700">
              <a:solidFill>
                <a:srgbClr val="000000"/>
              </a:solidFill>
            </a:ln>
          </p:spPr>
        </p:sp>
      </p:grpSp>
      <p:sp>
        <p:nvSpPr>
          <p:cNvPr id="10" name="TextBox 10"/>
          <p:cNvSpPr txBox="1"/>
          <p:nvPr/>
        </p:nvSpPr>
        <p:spPr>
          <a:xfrm>
            <a:off x="983494" y="2285324"/>
            <a:ext cx="1310183" cy="826389"/>
          </a:xfrm>
          <a:prstGeom prst="rect">
            <a:avLst/>
          </a:prstGeom>
        </p:spPr>
        <p:txBody>
          <a:bodyPr lIns="0" tIns="0" rIns="0" bIns="0" rtlCol="0" anchor="t">
            <a:spAutoFit/>
          </a:bodyPr>
          <a:lstStyle/>
          <a:p>
            <a:pPr algn="ctr">
              <a:lnSpc>
                <a:spcPts val="4276"/>
              </a:lnSpc>
            </a:pPr>
            <a:r>
              <a:rPr lang="en-US" sz="3167">
                <a:solidFill>
                  <a:srgbClr val="402800"/>
                </a:solidFill>
                <a:latin typeface="Noto Sans"/>
                <a:ea typeface="Noto Sans"/>
                <a:cs typeface="Noto Sans"/>
                <a:sym typeface="Noto Sans"/>
              </a:rPr>
              <a:t>01</a:t>
            </a:r>
          </a:p>
        </p:txBody>
      </p:sp>
      <p:grpSp>
        <p:nvGrpSpPr>
          <p:cNvPr id="11" name="Group 11"/>
          <p:cNvGrpSpPr/>
          <p:nvPr/>
        </p:nvGrpSpPr>
        <p:grpSpPr>
          <a:xfrm>
            <a:off x="3540680" y="6384130"/>
            <a:ext cx="1500683" cy="585635"/>
            <a:chOff x="0" y="0"/>
            <a:chExt cx="2000910" cy="780847"/>
          </a:xfrm>
        </p:grpSpPr>
        <p:sp>
          <p:nvSpPr>
            <p:cNvPr id="12" name="Freeform 12"/>
            <p:cNvSpPr/>
            <p:nvPr/>
          </p:nvSpPr>
          <p:spPr>
            <a:xfrm>
              <a:off x="0" y="0"/>
              <a:ext cx="2001012" cy="780923"/>
            </a:xfrm>
            <a:custGeom>
              <a:avLst/>
              <a:gdLst/>
              <a:ahLst/>
              <a:cxnLst/>
              <a:rect l="l" t="t" r="r" b="b"/>
              <a:pathLst>
                <a:path w="2001012" h="780923">
                  <a:moveTo>
                    <a:pt x="97663" y="0"/>
                  </a:moveTo>
                  <a:lnTo>
                    <a:pt x="1903349" y="0"/>
                  </a:lnTo>
                  <a:cubicBezTo>
                    <a:pt x="1968373" y="0"/>
                    <a:pt x="2001012" y="32512"/>
                    <a:pt x="2001012" y="97663"/>
                  </a:cubicBezTo>
                  <a:lnTo>
                    <a:pt x="2001012" y="683260"/>
                  </a:lnTo>
                  <a:cubicBezTo>
                    <a:pt x="2001012" y="748284"/>
                    <a:pt x="1968500" y="780923"/>
                    <a:pt x="1903349" y="780923"/>
                  </a:cubicBezTo>
                  <a:lnTo>
                    <a:pt x="97663" y="780923"/>
                  </a:lnTo>
                  <a:cubicBezTo>
                    <a:pt x="32512" y="780796"/>
                    <a:pt x="0" y="748284"/>
                    <a:pt x="0" y="683260"/>
                  </a:cubicBezTo>
                  <a:lnTo>
                    <a:pt x="0" y="97663"/>
                  </a:lnTo>
                  <a:cubicBezTo>
                    <a:pt x="0" y="32512"/>
                    <a:pt x="32512" y="0"/>
                    <a:pt x="97663" y="0"/>
                  </a:cubicBezTo>
                  <a:close/>
                </a:path>
              </a:pathLst>
            </a:custGeom>
            <a:solidFill>
              <a:srgbClr val="CD9B63"/>
            </a:solidFill>
            <a:ln w="12700">
              <a:solidFill>
                <a:srgbClr val="000000"/>
              </a:solidFill>
            </a:ln>
          </p:spPr>
        </p:sp>
      </p:grpSp>
      <p:grpSp>
        <p:nvGrpSpPr>
          <p:cNvPr id="13" name="Group 13"/>
          <p:cNvGrpSpPr/>
          <p:nvPr/>
        </p:nvGrpSpPr>
        <p:grpSpPr>
          <a:xfrm>
            <a:off x="7620238" y="1876316"/>
            <a:ext cx="1500683" cy="585635"/>
            <a:chOff x="0" y="0"/>
            <a:chExt cx="2000910" cy="780847"/>
          </a:xfrm>
        </p:grpSpPr>
        <p:sp>
          <p:nvSpPr>
            <p:cNvPr id="14" name="Freeform 14"/>
            <p:cNvSpPr/>
            <p:nvPr/>
          </p:nvSpPr>
          <p:spPr>
            <a:xfrm>
              <a:off x="0" y="0"/>
              <a:ext cx="2001012" cy="780923"/>
            </a:xfrm>
            <a:custGeom>
              <a:avLst/>
              <a:gdLst/>
              <a:ahLst/>
              <a:cxnLst/>
              <a:rect l="l" t="t" r="r" b="b"/>
              <a:pathLst>
                <a:path w="2001012" h="780923">
                  <a:moveTo>
                    <a:pt x="97663" y="0"/>
                  </a:moveTo>
                  <a:lnTo>
                    <a:pt x="1903349" y="0"/>
                  </a:lnTo>
                  <a:cubicBezTo>
                    <a:pt x="1968373" y="0"/>
                    <a:pt x="2001012" y="32512"/>
                    <a:pt x="2001012" y="97663"/>
                  </a:cubicBezTo>
                  <a:lnTo>
                    <a:pt x="2001012" y="683260"/>
                  </a:lnTo>
                  <a:cubicBezTo>
                    <a:pt x="2001012" y="748284"/>
                    <a:pt x="1968500" y="780923"/>
                    <a:pt x="1903349" y="780923"/>
                  </a:cubicBezTo>
                  <a:lnTo>
                    <a:pt x="97663" y="780923"/>
                  </a:lnTo>
                  <a:cubicBezTo>
                    <a:pt x="32512" y="780796"/>
                    <a:pt x="0" y="748284"/>
                    <a:pt x="0" y="683260"/>
                  </a:cubicBezTo>
                  <a:lnTo>
                    <a:pt x="0" y="97663"/>
                  </a:lnTo>
                  <a:cubicBezTo>
                    <a:pt x="0" y="32512"/>
                    <a:pt x="32512" y="0"/>
                    <a:pt x="97663" y="0"/>
                  </a:cubicBezTo>
                  <a:close/>
                </a:path>
              </a:pathLst>
            </a:custGeom>
            <a:solidFill>
              <a:srgbClr val="EC9F48"/>
            </a:solidFill>
            <a:ln w="12700">
              <a:solidFill>
                <a:srgbClr val="000000"/>
              </a:solidFill>
            </a:ln>
          </p:spPr>
        </p:sp>
      </p:grpSp>
      <p:sp>
        <p:nvSpPr>
          <p:cNvPr id="15" name="Freeform 15" descr="preencoded.png"/>
          <p:cNvSpPr/>
          <p:nvPr/>
        </p:nvSpPr>
        <p:spPr>
          <a:xfrm rot="5400000">
            <a:off x="5049241" y="3380623"/>
            <a:ext cx="4986585" cy="841000"/>
          </a:xfrm>
          <a:custGeom>
            <a:avLst/>
            <a:gdLst/>
            <a:ahLst/>
            <a:cxnLst/>
            <a:rect l="l" t="t" r="r" b="b"/>
            <a:pathLst>
              <a:path w="4986585" h="841000">
                <a:moveTo>
                  <a:pt x="0" y="0"/>
                </a:moveTo>
                <a:lnTo>
                  <a:pt x="4986585" y="0"/>
                </a:lnTo>
                <a:lnTo>
                  <a:pt x="4986585" y="841000"/>
                </a:lnTo>
                <a:lnTo>
                  <a:pt x="0" y="841000"/>
                </a:lnTo>
                <a:lnTo>
                  <a:pt x="0" y="0"/>
                </a:lnTo>
                <a:close/>
              </a:path>
            </a:pathLst>
          </a:custGeom>
          <a:blipFill>
            <a:blip r:embed="rId5"/>
            <a:stretch>
              <a:fillRect l="-45" r="-46"/>
            </a:stretch>
          </a:blipFill>
        </p:spPr>
      </p:sp>
      <p:sp>
        <p:nvSpPr>
          <p:cNvPr id="16" name="TextBox 16"/>
          <p:cNvSpPr txBox="1"/>
          <p:nvPr/>
        </p:nvSpPr>
        <p:spPr>
          <a:xfrm>
            <a:off x="7654500" y="1877073"/>
            <a:ext cx="1310183" cy="826389"/>
          </a:xfrm>
          <a:prstGeom prst="rect">
            <a:avLst/>
          </a:prstGeom>
        </p:spPr>
        <p:txBody>
          <a:bodyPr lIns="0" tIns="0" rIns="0" bIns="0" rtlCol="0" anchor="t">
            <a:spAutoFit/>
          </a:bodyPr>
          <a:lstStyle/>
          <a:p>
            <a:pPr algn="ctr">
              <a:lnSpc>
                <a:spcPts val="4276"/>
              </a:lnSpc>
            </a:pPr>
            <a:r>
              <a:rPr lang="en-US" sz="3167">
                <a:solidFill>
                  <a:srgbClr val="402800"/>
                </a:solidFill>
                <a:latin typeface="Noto Sans"/>
                <a:ea typeface="Noto Sans"/>
                <a:cs typeface="Noto Sans"/>
                <a:sym typeface="Noto Sans"/>
              </a:rPr>
              <a:t>03</a:t>
            </a:r>
          </a:p>
        </p:txBody>
      </p:sp>
      <p:grpSp>
        <p:nvGrpSpPr>
          <p:cNvPr id="17" name="Group 17"/>
          <p:cNvGrpSpPr/>
          <p:nvPr/>
        </p:nvGrpSpPr>
        <p:grpSpPr>
          <a:xfrm>
            <a:off x="11233119" y="5871264"/>
            <a:ext cx="1500683" cy="585635"/>
            <a:chOff x="0" y="0"/>
            <a:chExt cx="2000910" cy="780847"/>
          </a:xfrm>
        </p:grpSpPr>
        <p:sp>
          <p:nvSpPr>
            <p:cNvPr id="18" name="Freeform 18"/>
            <p:cNvSpPr/>
            <p:nvPr/>
          </p:nvSpPr>
          <p:spPr>
            <a:xfrm>
              <a:off x="0" y="0"/>
              <a:ext cx="2001012" cy="780923"/>
            </a:xfrm>
            <a:custGeom>
              <a:avLst/>
              <a:gdLst/>
              <a:ahLst/>
              <a:cxnLst/>
              <a:rect l="l" t="t" r="r" b="b"/>
              <a:pathLst>
                <a:path w="2001012" h="780923">
                  <a:moveTo>
                    <a:pt x="97663" y="0"/>
                  </a:moveTo>
                  <a:lnTo>
                    <a:pt x="1903349" y="0"/>
                  </a:lnTo>
                  <a:cubicBezTo>
                    <a:pt x="1968373" y="0"/>
                    <a:pt x="2001012" y="32512"/>
                    <a:pt x="2001012" y="97663"/>
                  </a:cubicBezTo>
                  <a:lnTo>
                    <a:pt x="2001012" y="683260"/>
                  </a:lnTo>
                  <a:cubicBezTo>
                    <a:pt x="2001012" y="748284"/>
                    <a:pt x="1968500" y="780923"/>
                    <a:pt x="1903349" y="780923"/>
                  </a:cubicBezTo>
                  <a:lnTo>
                    <a:pt x="97663" y="780923"/>
                  </a:lnTo>
                  <a:cubicBezTo>
                    <a:pt x="32512" y="780796"/>
                    <a:pt x="0" y="748284"/>
                    <a:pt x="0" y="683260"/>
                  </a:cubicBezTo>
                  <a:lnTo>
                    <a:pt x="0" y="97663"/>
                  </a:lnTo>
                  <a:cubicBezTo>
                    <a:pt x="0" y="32512"/>
                    <a:pt x="32512" y="0"/>
                    <a:pt x="97663" y="0"/>
                  </a:cubicBezTo>
                  <a:close/>
                </a:path>
              </a:pathLst>
            </a:custGeom>
            <a:solidFill>
              <a:srgbClr val="CD9B63"/>
            </a:solidFill>
            <a:ln w="12700">
              <a:solidFill>
                <a:srgbClr val="000000"/>
              </a:solidFill>
            </a:ln>
          </p:spPr>
        </p:sp>
      </p:grpSp>
      <p:sp>
        <p:nvSpPr>
          <p:cNvPr id="19" name="Freeform 19" descr="preencoded.png"/>
          <p:cNvSpPr/>
          <p:nvPr/>
        </p:nvSpPr>
        <p:spPr>
          <a:xfrm rot="5400000">
            <a:off x="-1857561" y="3640060"/>
            <a:ext cx="5344468" cy="841000"/>
          </a:xfrm>
          <a:custGeom>
            <a:avLst/>
            <a:gdLst/>
            <a:ahLst/>
            <a:cxnLst/>
            <a:rect l="l" t="t" r="r" b="b"/>
            <a:pathLst>
              <a:path w="5344468" h="841000">
                <a:moveTo>
                  <a:pt x="0" y="0"/>
                </a:moveTo>
                <a:lnTo>
                  <a:pt x="5344468" y="0"/>
                </a:lnTo>
                <a:lnTo>
                  <a:pt x="5344468" y="841001"/>
                </a:lnTo>
                <a:lnTo>
                  <a:pt x="0" y="841001"/>
                </a:lnTo>
                <a:lnTo>
                  <a:pt x="0" y="0"/>
                </a:lnTo>
                <a:close/>
              </a:path>
            </a:pathLst>
          </a:custGeom>
          <a:blipFill>
            <a:blip r:embed="rId6"/>
            <a:stretch>
              <a:fillRect t="-55" b="-55"/>
            </a:stretch>
          </a:blipFill>
        </p:spPr>
      </p:sp>
      <p:sp>
        <p:nvSpPr>
          <p:cNvPr id="20" name="TextBox 20"/>
          <p:cNvSpPr txBox="1"/>
          <p:nvPr/>
        </p:nvSpPr>
        <p:spPr>
          <a:xfrm>
            <a:off x="3635931" y="6435442"/>
            <a:ext cx="1310183" cy="826389"/>
          </a:xfrm>
          <a:prstGeom prst="rect">
            <a:avLst/>
          </a:prstGeom>
        </p:spPr>
        <p:txBody>
          <a:bodyPr lIns="0" tIns="0" rIns="0" bIns="0" rtlCol="0" anchor="t">
            <a:spAutoFit/>
          </a:bodyPr>
          <a:lstStyle/>
          <a:p>
            <a:pPr algn="ctr">
              <a:lnSpc>
                <a:spcPts val="4276"/>
              </a:lnSpc>
            </a:pPr>
            <a:r>
              <a:rPr lang="en-US" sz="3167">
                <a:solidFill>
                  <a:srgbClr val="402800"/>
                </a:solidFill>
                <a:latin typeface="Noto Sans"/>
                <a:ea typeface="Noto Sans"/>
                <a:cs typeface="Noto Sans"/>
                <a:sym typeface="Noto Sans"/>
              </a:rPr>
              <a:t>02</a:t>
            </a:r>
          </a:p>
        </p:txBody>
      </p:sp>
      <p:sp>
        <p:nvSpPr>
          <p:cNvPr id="21" name="TextBox 21"/>
          <p:cNvSpPr txBox="1"/>
          <p:nvPr/>
        </p:nvSpPr>
        <p:spPr>
          <a:xfrm>
            <a:off x="11322368" y="5906405"/>
            <a:ext cx="1310183" cy="826389"/>
          </a:xfrm>
          <a:prstGeom prst="rect">
            <a:avLst/>
          </a:prstGeom>
        </p:spPr>
        <p:txBody>
          <a:bodyPr lIns="0" tIns="0" rIns="0" bIns="0" rtlCol="0" anchor="t">
            <a:spAutoFit/>
          </a:bodyPr>
          <a:lstStyle/>
          <a:p>
            <a:pPr algn="ctr">
              <a:lnSpc>
                <a:spcPts val="4276"/>
              </a:lnSpc>
            </a:pPr>
            <a:r>
              <a:rPr lang="en-US" sz="3167" dirty="0">
                <a:solidFill>
                  <a:srgbClr val="402800"/>
                </a:solidFill>
                <a:latin typeface="Noto Sans"/>
                <a:ea typeface="Noto Sans"/>
                <a:cs typeface="Noto Sans"/>
                <a:sym typeface="Noto Sans"/>
              </a:rPr>
              <a:t>04</a:t>
            </a:r>
          </a:p>
        </p:txBody>
      </p:sp>
      <p:sp>
        <p:nvSpPr>
          <p:cNvPr id="22" name="Freeform 22" descr="preencoded.png"/>
          <p:cNvSpPr/>
          <p:nvPr/>
        </p:nvSpPr>
        <p:spPr>
          <a:xfrm rot="5400000">
            <a:off x="1471536" y="7846333"/>
            <a:ext cx="3662810" cy="778345"/>
          </a:xfrm>
          <a:custGeom>
            <a:avLst/>
            <a:gdLst/>
            <a:ahLst/>
            <a:cxnLst/>
            <a:rect l="l" t="t" r="r" b="b"/>
            <a:pathLst>
              <a:path w="3662810" h="778345">
                <a:moveTo>
                  <a:pt x="0" y="0"/>
                </a:moveTo>
                <a:lnTo>
                  <a:pt x="3662810" y="0"/>
                </a:lnTo>
                <a:lnTo>
                  <a:pt x="3662810" y="778345"/>
                </a:lnTo>
                <a:lnTo>
                  <a:pt x="0" y="778345"/>
                </a:lnTo>
                <a:lnTo>
                  <a:pt x="0" y="0"/>
                </a:lnTo>
                <a:close/>
              </a:path>
            </a:pathLst>
          </a:custGeom>
          <a:blipFill>
            <a:blip r:embed="rId7"/>
            <a:stretch>
              <a:fillRect t="-588" b="-588"/>
            </a:stretch>
          </a:blipFill>
        </p:spPr>
      </p:sp>
      <p:sp>
        <p:nvSpPr>
          <p:cNvPr id="23" name="Freeform 23" descr="preencoded.png"/>
          <p:cNvSpPr/>
          <p:nvPr/>
        </p:nvSpPr>
        <p:spPr>
          <a:xfrm rot="5400000">
            <a:off x="9487157" y="7465609"/>
            <a:ext cx="3662810" cy="778345"/>
          </a:xfrm>
          <a:custGeom>
            <a:avLst/>
            <a:gdLst/>
            <a:ahLst/>
            <a:cxnLst/>
            <a:rect l="l" t="t" r="r" b="b"/>
            <a:pathLst>
              <a:path w="3662810" h="778345">
                <a:moveTo>
                  <a:pt x="0" y="0"/>
                </a:moveTo>
                <a:lnTo>
                  <a:pt x="3662810" y="0"/>
                </a:lnTo>
                <a:lnTo>
                  <a:pt x="3662810" y="778345"/>
                </a:lnTo>
                <a:lnTo>
                  <a:pt x="0" y="778345"/>
                </a:lnTo>
                <a:lnTo>
                  <a:pt x="0" y="0"/>
                </a:lnTo>
                <a:close/>
              </a:path>
            </a:pathLst>
          </a:custGeom>
          <a:blipFill>
            <a:blip r:embed="rId7"/>
            <a:stretch>
              <a:fillRect t="-588" b="-588"/>
            </a:stretch>
          </a:blipFill>
        </p:spPr>
      </p:sp>
      <p:sp>
        <p:nvSpPr>
          <p:cNvPr id="24" name="TextBox 24"/>
          <p:cNvSpPr txBox="1"/>
          <p:nvPr/>
        </p:nvSpPr>
        <p:spPr>
          <a:xfrm>
            <a:off x="1249223" y="3127019"/>
            <a:ext cx="5725668" cy="550545"/>
          </a:xfrm>
          <a:prstGeom prst="rect">
            <a:avLst/>
          </a:prstGeom>
        </p:spPr>
        <p:txBody>
          <a:bodyPr lIns="0" tIns="0" rIns="0" bIns="0" rtlCol="0" anchor="t">
            <a:spAutoFit/>
          </a:bodyPr>
          <a:lstStyle/>
          <a:p>
            <a:pPr algn="l">
              <a:lnSpc>
                <a:spcPts val="3110"/>
              </a:lnSpc>
            </a:pPr>
            <a:r>
              <a:rPr lang="en-US" sz="2592" b="1">
                <a:solidFill>
                  <a:srgbClr val="FFFFFF"/>
                </a:solidFill>
                <a:latin typeface="Noto Sans Bold"/>
                <a:ea typeface="Noto Sans Bold"/>
                <a:cs typeface="Noto Sans Bold"/>
                <a:sym typeface="Noto Sans Bold"/>
              </a:rPr>
              <a:t>Quận 1 dẫn đầu</a:t>
            </a:r>
          </a:p>
        </p:txBody>
      </p:sp>
      <p:sp>
        <p:nvSpPr>
          <p:cNvPr id="25" name="TextBox 25"/>
          <p:cNvSpPr txBox="1"/>
          <p:nvPr/>
        </p:nvSpPr>
        <p:spPr>
          <a:xfrm>
            <a:off x="1248994" y="3950913"/>
            <a:ext cx="5726078" cy="1282065"/>
          </a:xfrm>
          <a:prstGeom prst="rect">
            <a:avLst/>
          </a:prstGeom>
        </p:spPr>
        <p:txBody>
          <a:bodyPr lIns="0" tIns="0" rIns="0" bIns="0" rtlCol="0" anchor="t">
            <a:spAutoFit/>
          </a:bodyPr>
          <a:lstStyle/>
          <a:p>
            <a:pPr algn="l">
              <a:lnSpc>
                <a:spcPts val="2419"/>
              </a:lnSpc>
            </a:pPr>
            <a:r>
              <a:rPr lang="en-US" sz="2016">
                <a:solidFill>
                  <a:srgbClr val="FFFFFF"/>
                </a:solidFill>
                <a:latin typeface="Noto Sans"/>
                <a:ea typeface="Noto Sans"/>
                <a:cs typeface="Noto Sans"/>
                <a:sym typeface="Noto Sans"/>
              </a:rPr>
              <a:t>Giá trung bình cao nhất, phản ánh vị trí trung tâm và hạ tầng phát triển.</a:t>
            </a:r>
          </a:p>
        </p:txBody>
      </p:sp>
      <p:sp>
        <p:nvSpPr>
          <p:cNvPr id="26" name="TextBox 26"/>
          <p:cNvSpPr txBox="1"/>
          <p:nvPr/>
        </p:nvSpPr>
        <p:spPr>
          <a:xfrm>
            <a:off x="3630320" y="7313143"/>
            <a:ext cx="5725668" cy="550545"/>
          </a:xfrm>
          <a:prstGeom prst="rect">
            <a:avLst/>
          </a:prstGeom>
        </p:spPr>
        <p:txBody>
          <a:bodyPr lIns="0" tIns="0" rIns="0" bIns="0" rtlCol="0" anchor="t">
            <a:spAutoFit/>
          </a:bodyPr>
          <a:lstStyle/>
          <a:p>
            <a:pPr algn="l">
              <a:lnSpc>
                <a:spcPts val="3110"/>
              </a:lnSpc>
            </a:pPr>
            <a:r>
              <a:rPr lang="en-US" sz="2592" b="1">
                <a:solidFill>
                  <a:srgbClr val="FFFFFF"/>
                </a:solidFill>
                <a:latin typeface="Noto Sans Bold"/>
                <a:ea typeface="Noto Sans Bold"/>
                <a:cs typeface="Noto Sans Bold"/>
                <a:sym typeface="Noto Sans Bold"/>
              </a:rPr>
              <a:t>Chênh lệch rõ rệt</a:t>
            </a:r>
          </a:p>
        </p:txBody>
      </p:sp>
      <p:sp>
        <p:nvSpPr>
          <p:cNvPr id="27" name="TextBox 27"/>
          <p:cNvSpPr txBox="1"/>
          <p:nvPr/>
        </p:nvSpPr>
        <p:spPr>
          <a:xfrm>
            <a:off x="3591916" y="8158048"/>
            <a:ext cx="5725668" cy="1282065"/>
          </a:xfrm>
          <a:prstGeom prst="rect">
            <a:avLst/>
          </a:prstGeom>
        </p:spPr>
        <p:txBody>
          <a:bodyPr lIns="0" tIns="0" rIns="0" bIns="0" rtlCol="0" anchor="t">
            <a:spAutoFit/>
          </a:bodyPr>
          <a:lstStyle/>
          <a:p>
            <a:pPr algn="l">
              <a:lnSpc>
                <a:spcPts val="2419"/>
              </a:lnSpc>
            </a:pPr>
            <a:r>
              <a:rPr lang="en-US" sz="2016">
                <a:solidFill>
                  <a:srgbClr val="FFFFFF"/>
                </a:solidFill>
                <a:latin typeface="Noto Sans"/>
                <a:ea typeface="Noto Sans"/>
                <a:cs typeface="Noto Sans"/>
                <a:sym typeface="Noto Sans"/>
              </a:rPr>
              <a:t>Quận trung tâm giá cao gấp nhiều lần so với huyện ngoại thành.</a:t>
            </a:r>
          </a:p>
        </p:txBody>
      </p:sp>
      <p:sp>
        <p:nvSpPr>
          <p:cNvPr id="28" name="TextBox 28"/>
          <p:cNvSpPr txBox="1"/>
          <p:nvPr/>
        </p:nvSpPr>
        <p:spPr>
          <a:xfrm>
            <a:off x="7900568" y="2708224"/>
            <a:ext cx="5725668" cy="550545"/>
          </a:xfrm>
          <a:prstGeom prst="rect">
            <a:avLst/>
          </a:prstGeom>
        </p:spPr>
        <p:txBody>
          <a:bodyPr lIns="0" tIns="0" rIns="0" bIns="0" rtlCol="0" anchor="t">
            <a:spAutoFit/>
          </a:bodyPr>
          <a:lstStyle/>
          <a:p>
            <a:pPr algn="l">
              <a:lnSpc>
                <a:spcPts val="3110"/>
              </a:lnSpc>
            </a:pPr>
            <a:r>
              <a:rPr lang="en-US" sz="2592" b="1">
                <a:solidFill>
                  <a:srgbClr val="FFFFFF"/>
                </a:solidFill>
                <a:latin typeface="Noto Sans Bold"/>
                <a:ea typeface="Noto Sans Bold"/>
                <a:cs typeface="Noto Sans Bold"/>
                <a:sym typeface="Noto Sans Bold"/>
              </a:rPr>
              <a:t>Yếu tố ảnh hưởng</a:t>
            </a:r>
          </a:p>
        </p:txBody>
      </p:sp>
      <p:sp>
        <p:nvSpPr>
          <p:cNvPr id="29" name="TextBox 29"/>
          <p:cNvSpPr txBox="1"/>
          <p:nvPr/>
        </p:nvSpPr>
        <p:spPr>
          <a:xfrm>
            <a:off x="7900540" y="3531184"/>
            <a:ext cx="5725668" cy="1282065"/>
          </a:xfrm>
          <a:prstGeom prst="rect">
            <a:avLst/>
          </a:prstGeom>
        </p:spPr>
        <p:txBody>
          <a:bodyPr lIns="0" tIns="0" rIns="0" bIns="0" rtlCol="0" anchor="t">
            <a:spAutoFit/>
          </a:bodyPr>
          <a:lstStyle/>
          <a:p>
            <a:pPr algn="l">
              <a:lnSpc>
                <a:spcPts val="2419"/>
              </a:lnSpc>
            </a:pPr>
            <a:r>
              <a:rPr lang="en-US" sz="2016">
                <a:solidFill>
                  <a:srgbClr val="FFFFFF"/>
                </a:solidFill>
                <a:latin typeface="Noto Sans"/>
                <a:ea typeface="Noto Sans"/>
                <a:cs typeface="Noto Sans"/>
                <a:sym typeface="Noto Sans"/>
              </a:rPr>
              <a:t>Vị trí địa lý, hạ tầng và nhu cầu cao tạo giá trị bất động sản lớn.</a:t>
            </a:r>
          </a:p>
        </p:txBody>
      </p:sp>
      <p:sp>
        <p:nvSpPr>
          <p:cNvPr id="30" name="TextBox 30"/>
          <p:cNvSpPr txBox="1"/>
          <p:nvPr/>
        </p:nvSpPr>
        <p:spPr>
          <a:xfrm>
            <a:off x="11642293" y="6876059"/>
            <a:ext cx="5725668" cy="550545"/>
          </a:xfrm>
          <a:prstGeom prst="rect">
            <a:avLst/>
          </a:prstGeom>
        </p:spPr>
        <p:txBody>
          <a:bodyPr lIns="0" tIns="0" rIns="0" bIns="0" rtlCol="0" anchor="t">
            <a:spAutoFit/>
          </a:bodyPr>
          <a:lstStyle/>
          <a:p>
            <a:pPr algn="l">
              <a:lnSpc>
                <a:spcPts val="3110"/>
              </a:lnSpc>
            </a:pPr>
            <a:r>
              <a:rPr lang="en-US" sz="2592" b="1">
                <a:solidFill>
                  <a:srgbClr val="FFFFFF"/>
                </a:solidFill>
                <a:latin typeface="Noto Sans Bold"/>
                <a:ea typeface="Noto Sans Bold"/>
                <a:cs typeface="Noto Sans Bold"/>
                <a:sym typeface="Noto Sans Bold"/>
              </a:rPr>
              <a:t>Xu hướng thị trường</a:t>
            </a:r>
          </a:p>
        </p:txBody>
      </p:sp>
      <p:sp>
        <p:nvSpPr>
          <p:cNvPr id="31" name="TextBox 31"/>
          <p:cNvSpPr txBox="1"/>
          <p:nvPr/>
        </p:nvSpPr>
        <p:spPr>
          <a:xfrm>
            <a:off x="11642731" y="7711821"/>
            <a:ext cx="5725668" cy="1282065"/>
          </a:xfrm>
          <a:prstGeom prst="rect">
            <a:avLst/>
          </a:prstGeom>
        </p:spPr>
        <p:txBody>
          <a:bodyPr lIns="0" tIns="0" rIns="0" bIns="0" rtlCol="0" anchor="t">
            <a:spAutoFit/>
          </a:bodyPr>
          <a:lstStyle/>
          <a:p>
            <a:pPr algn="l">
              <a:lnSpc>
                <a:spcPts val="2419"/>
              </a:lnSpc>
            </a:pPr>
            <a:r>
              <a:rPr lang="en-US" sz="2016">
                <a:solidFill>
                  <a:srgbClr val="FFFFFF"/>
                </a:solidFill>
                <a:latin typeface="Noto Sans"/>
                <a:ea typeface="Noto Sans"/>
                <a:cs typeface="Noto Sans"/>
                <a:sym typeface="Noto Sans"/>
              </a:rPr>
              <a:t>Giá tiếp tục tăng tại khu vực trung tâm do nguồn cung hạn chế.</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43854" y="2827855"/>
            <a:ext cx="18200293" cy="5184471"/>
          </a:xfrm>
          <a:prstGeom prst="rect">
            <a:avLst/>
          </a:prstGeom>
        </p:spPr>
        <p:txBody>
          <a:bodyPr lIns="0" tIns="0" rIns="0" bIns="0" rtlCol="0" anchor="t">
            <a:spAutoFit/>
          </a:bodyPr>
          <a:lstStyle/>
          <a:p>
            <a:pPr algn="ctr">
              <a:lnSpc>
                <a:spcPts val="3171"/>
              </a:lnSpc>
            </a:pPr>
            <a:r>
              <a:rPr lang="en-US" sz="2349" b="1">
                <a:solidFill>
                  <a:srgbClr val="EC9F48"/>
                </a:solidFill>
                <a:latin typeface="Noto Sans Bold"/>
                <a:ea typeface="Noto Sans Bold"/>
                <a:cs typeface="Noto Sans Bold"/>
                <a:sym typeface="Noto Sans Bold"/>
              </a:rPr>
              <a:t>Kết Luận &amp; Hạn Chế</a:t>
            </a:r>
          </a:p>
          <a:p>
            <a:pPr algn="ctr">
              <a:lnSpc>
                <a:spcPts val="3171"/>
              </a:lnSpc>
            </a:pPr>
            <a:r>
              <a:rPr lang="en-US" sz="2349" b="1">
                <a:solidFill>
                  <a:srgbClr val="EC9F48"/>
                </a:solidFill>
                <a:latin typeface="Noto Sans Bold"/>
                <a:ea typeface="Noto Sans Bold"/>
                <a:cs typeface="Noto Sans Bold"/>
                <a:sym typeface="Noto Sans Bold"/>
              </a:rPr>
              <a:t>Đề tài đã thành công trong việc phân tích dữ liệu giá nhà đất TP. Hồ Chí Minh, </a:t>
            </a:r>
          </a:p>
          <a:p>
            <a:pPr algn="ctr">
              <a:lnSpc>
                <a:spcPts val="3171"/>
              </a:lnSpc>
            </a:pPr>
            <a:r>
              <a:rPr lang="en-US" sz="2349" b="1">
                <a:solidFill>
                  <a:srgbClr val="EC9F48"/>
                </a:solidFill>
                <a:latin typeface="Noto Sans Bold"/>
                <a:ea typeface="Noto Sans Bold"/>
                <a:cs typeface="Noto Sans Bold"/>
                <a:sym typeface="Noto Sans Bold"/>
              </a:rPr>
              <a:t>làm rõ sự phân bố và chênh lệch giá giữa các quận, huyện.</a:t>
            </a:r>
          </a:p>
          <a:p>
            <a:pPr algn="ctr">
              <a:lnSpc>
                <a:spcPts val="3171"/>
              </a:lnSpc>
            </a:pPr>
            <a:r>
              <a:rPr lang="en-US" sz="2349" b="1">
                <a:solidFill>
                  <a:srgbClr val="EC9F48"/>
                </a:solidFill>
                <a:latin typeface="Noto Sans Bold"/>
                <a:ea typeface="Noto Sans Bold"/>
                <a:cs typeface="Noto Sans Bold"/>
                <a:sym typeface="Noto Sans Bold"/>
              </a:rPr>
              <a:t> Kết quả cho thấy giá nhà đất phân hóa rõ rệt: </a:t>
            </a:r>
          </a:p>
          <a:p>
            <a:pPr algn="ctr">
              <a:lnSpc>
                <a:spcPts val="3171"/>
              </a:lnSpc>
            </a:pPr>
            <a:r>
              <a:rPr lang="en-US" sz="2349" b="1">
                <a:solidFill>
                  <a:srgbClr val="EC9F48"/>
                </a:solidFill>
                <a:latin typeface="Noto Sans Bold"/>
                <a:ea typeface="Noto Sans Bold"/>
                <a:cs typeface="Noto Sans Bold"/>
                <a:sym typeface="Noto Sans Bold"/>
              </a:rPr>
              <a:t>các quận trung tâm có giá cao do vị trí, hạ tầng và nhu cầu lớn;</a:t>
            </a:r>
          </a:p>
          <a:p>
            <a:pPr algn="ctr">
              <a:lnSpc>
                <a:spcPts val="3171"/>
              </a:lnSpc>
            </a:pPr>
            <a:r>
              <a:rPr lang="en-US" sz="2349" b="1">
                <a:solidFill>
                  <a:srgbClr val="EC9F48"/>
                </a:solidFill>
                <a:latin typeface="Noto Sans Bold"/>
                <a:ea typeface="Noto Sans Bold"/>
                <a:cs typeface="Noto Sans Bold"/>
                <a:sym typeface="Noto Sans Bold"/>
              </a:rPr>
              <a:t> các khu vực ngoại thành giá thấp hơn nhưng biến động giá lớn trong cùng khu vực.</a:t>
            </a:r>
          </a:p>
          <a:p>
            <a:pPr algn="ctr">
              <a:lnSpc>
                <a:spcPts val="3171"/>
              </a:lnSpc>
            </a:pPr>
            <a:r>
              <a:rPr lang="en-US" sz="2349" b="1">
                <a:solidFill>
                  <a:srgbClr val="EC9F48"/>
                </a:solidFill>
                <a:latin typeface="Noto Sans Bold"/>
                <a:ea typeface="Noto Sans Bold"/>
                <a:cs typeface="Noto Sans Bold"/>
                <a:sym typeface="Noto Sans Bold"/>
              </a:rPr>
              <a:t>Những phát hiện này phù hợp với cơ sở lý luận về cung – cầu, vị trí địa lý và hạ tầng đô thị.</a:t>
            </a:r>
          </a:p>
          <a:p>
            <a:pPr algn="ctr">
              <a:lnSpc>
                <a:spcPts val="3171"/>
              </a:lnSpc>
            </a:pPr>
            <a:r>
              <a:rPr lang="en-US" sz="2349" b="1">
                <a:solidFill>
                  <a:srgbClr val="EC9F48"/>
                </a:solidFill>
                <a:latin typeface="Noto Sans Bold"/>
                <a:ea typeface="Noto Sans Bold"/>
                <a:cs typeface="Noto Sans Bold"/>
                <a:sym typeface="Noto Sans Bold"/>
              </a:rPr>
              <a:t>Hạn Chế</a:t>
            </a:r>
          </a:p>
          <a:p>
            <a:pPr algn="ctr">
              <a:lnSpc>
                <a:spcPts val="3171"/>
              </a:lnSpc>
            </a:pPr>
            <a:r>
              <a:rPr lang="en-US" sz="2349" b="1">
                <a:solidFill>
                  <a:srgbClr val="EC9F48"/>
                </a:solidFill>
                <a:latin typeface="Noto Sans Bold"/>
                <a:ea typeface="Noto Sans Bold"/>
                <a:cs typeface="Noto Sans Bold"/>
                <a:sym typeface="Noto Sans Bold"/>
              </a:rPr>
              <a:t>Dữ liệu còn hạn chế về số lượng và chưa xét đến các yếu tố như diện tích, loại hình bất động sản, và yếu tố pháp lý.</a:t>
            </a:r>
          </a:p>
          <a:p>
            <a:pPr algn="ctr">
              <a:lnSpc>
                <a:spcPts val="3171"/>
              </a:lnSpc>
            </a:pPr>
            <a:r>
              <a:rPr lang="en-US" sz="2349" b="1">
                <a:solidFill>
                  <a:srgbClr val="EC9F48"/>
                </a:solidFill>
                <a:latin typeface="Noto Sans Bold"/>
                <a:ea typeface="Noto Sans Bold"/>
                <a:cs typeface="Noto Sans Bold"/>
                <a:sym typeface="Noto Sans Bold"/>
              </a:rPr>
              <a:t>Hướng Phát Triển</a:t>
            </a:r>
          </a:p>
          <a:p>
            <a:pPr algn="ctr">
              <a:lnSpc>
                <a:spcPts val="3171"/>
              </a:lnSpc>
            </a:pPr>
            <a:r>
              <a:rPr lang="en-US" sz="2349" b="1">
                <a:solidFill>
                  <a:srgbClr val="EC9F48"/>
                </a:solidFill>
                <a:latin typeface="Noto Sans Bold"/>
                <a:ea typeface="Noto Sans Bold"/>
                <a:cs typeface="Noto Sans Bold"/>
                <a:sym typeface="Noto Sans Bold"/>
              </a:rPr>
              <a:t>Mở rộng tập dữ liệu, bổ sung biến ảnh hưởng, áp dụng mô hình học máy để dự đoán giá nhà đất, nâng cao độ chính xác và giá trị ứng dụng.</a:t>
            </a:r>
          </a:p>
          <a:p>
            <a:pPr algn="ctr">
              <a:lnSpc>
                <a:spcPts val="3171"/>
              </a:lnSpc>
            </a:pPr>
            <a:endParaRPr lang="en-US" sz="2349" b="1">
              <a:solidFill>
                <a:srgbClr val="EC9F48"/>
              </a:solidFill>
              <a:latin typeface="Noto Sans Bold"/>
              <a:ea typeface="Noto Sans Bold"/>
              <a:cs typeface="Noto Sans Bold"/>
              <a:sym typeface="Noto Sans Bold"/>
            </a:endParaRPr>
          </a:p>
        </p:txBody>
      </p:sp>
      <p:sp>
        <p:nvSpPr>
          <p:cNvPr id="4" name="Freeform 4" descr="preencoded.png"/>
          <p:cNvSpPr/>
          <p:nvPr/>
        </p:nvSpPr>
        <p:spPr>
          <a:xfrm>
            <a:off x="0" y="1286805"/>
            <a:ext cx="18288000" cy="7713391"/>
          </a:xfrm>
          <a:custGeom>
            <a:avLst/>
            <a:gdLst/>
            <a:ahLst/>
            <a:cxnLst/>
            <a:rect l="l" t="t" r="r" b="b"/>
            <a:pathLst>
              <a:path w="18288000" h="7713391">
                <a:moveTo>
                  <a:pt x="0" y="0"/>
                </a:moveTo>
                <a:lnTo>
                  <a:pt x="18288000" y="0"/>
                </a:lnTo>
                <a:lnTo>
                  <a:pt x="18288000" y="7713390"/>
                </a:lnTo>
                <a:lnTo>
                  <a:pt x="0" y="7713390"/>
                </a:lnTo>
                <a:lnTo>
                  <a:pt x="0" y="0"/>
                </a:lnTo>
                <a:close/>
              </a:path>
            </a:pathLst>
          </a:custGeom>
          <a:blipFill>
            <a:blip r:embed="rId3">
              <a:alphaModFix amt="40000"/>
            </a:blip>
            <a:stretch>
              <a:fillRect l="-4" r="-3"/>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3420419" y="3279672"/>
            <a:ext cx="11447161" cy="3172770"/>
          </a:xfrm>
          <a:prstGeom prst="rect">
            <a:avLst/>
          </a:prstGeom>
        </p:spPr>
        <p:txBody>
          <a:bodyPr lIns="0" tIns="0" rIns="0" bIns="0" rtlCol="0" anchor="t">
            <a:spAutoFit/>
          </a:bodyPr>
          <a:lstStyle/>
          <a:p>
            <a:pPr algn="ctr">
              <a:lnSpc>
                <a:spcPts val="12547"/>
              </a:lnSpc>
            </a:pPr>
            <a:r>
              <a:rPr lang="en-US" sz="8962">
                <a:solidFill>
                  <a:srgbClr val="FF751F"/>
                </a:solidFill>
                <a:latin typeface="Times New Roman"/>
                <a:ea typeface="Times New Roman"/>
                <a:cs typeface="Times New Roman"/>
                <a:sym typeface="Times New Roman"/>
              </a:rPr>
              <a:t>Cảm ơn Thầy và các bạn đã lắng nghe!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1938528" y="221275"/>
            <a:ext cx="15819825" cy="666140"/>
          </a:xfrm>
          <a:prstGeom prst="rect">
            <a:avLst/>
          </a:prstGeom>
        </p:spPr>
        <p:txBody>
          <a:bodyPr lIns="0" tIns="0" rIns="0" bIns="0" rtlCol="0" anchor="t">
            <a:spAutoFit/>
          </a:bodyPr>
          <a:lstStyle/>
          <a:p>
            <a:pPr algn="l">
              <a:lnSpc>
                <a:spcPts val="5443"/>
              </a:lnSpc>
            </a:pPr>
            <a:r>
              <a:rPr lang="en-US" sz="4032" b="1">
                <a:solidFill>
                  <a:srgbClr val="FFFFFF"/>
                </a:solidFill>
                <a:latin typeface="Noto Sans Bold"/>
                <a:ea typeface="Noto Sans Bold"/>
                <a:cs typeface="Noto Sans Bold"/>
                <a:sym typeface="Noto Sans Bold"/>
              </a:rPr>
              <a:t>Hướng dẫn bởi Ths. NGÔ  MẠNH CƯỜNG</a:t>
            </a:r>
          </a:p>
        </p:txBody>
      </p:sp>
      <p:sp>
        <p:nvSpPr>
          <p:cNvPr id="4" name="Freeform 4" descr="preencoded.png"/>
          <p:cNvSpPr/>
          <p:nvPr/>
        </p:nvSpPr>
        <p:spPr>
          <a:xfrm>
            <a:off x="1477518" y="576367"/>
            <a:ext cx="365760" cy="365760"/>
          </a:xfrm>
          <a:custGeom>
            <a:avLst/>
            <a:gdLst/>
            <a:ahLst/>
            <a:cxnLst/>
            <a:rect l="l" t="t" r="r" b="b"/>
            <a:pathLst>
              <a:path w="365760" h="365760">
                <a:moveTo>
                  <a:pt x="0" y="0"/>
                </a:moveTo>
                <a:lnTo>
                  <a:pt x="365760" y="0"/>
                </a:lnTo>
                <a:lnTo>
                  <a:pt x="365760" y="365760"/>
                </a:lnTo>
                <a:lnTo>
                  <a:pt x="0" y="365760"/>
                </a:lnTo>
                <a:lnTo>
                  <a:pt x="0" y="0"/>
                </a:lnTo>
                <a:close/>
              </a:path>
            </a:pathLst>
          </a:custGeom>
          <a:blipFill>
            <a:blip r:embed="rId3"/>
            <a:stretch>
              <a:fillRect/>
            </a:stretch>
          </a:blipFill>
        </p:spPr>
      </p:sp>
      <p:sp>
        <p:nvSpPr>
          <p:cNvPr id="5" name="Freeform 5" descr="preencoded.png"/>
          <p:cNvSpPr/>
          <p:nvPr/>
        </p:nvSpPr>
        <p:spPr>
          <a:xfrm>
            <a:off x="1111758" y="576367"/>
            <a:ext cx="365760" cy="365760"/>
          </a:xfrm>
          <a:custGeom>
            <a:avLst/>
            <a:gdLst/>
            <a:ahLst/>
            <a:cxnLst/>
            <a:rect l="l" t="t" r="r" b="b"/>
            <a:pathLst>
              <a:path w="365760" h="365760">
                <a:moveTo>
                  <a:pt x="0" y="0"/>
                </a:moveTo>
                <a:lnTo>
                  <a:pt x="365760" y="0"/>
                </a:lnTo>
                <a:lnTo>
                  <a:pt x="365760" y="365760"/>
                </a:lnTo>
                <a:lnTo>
                  <a:pt x="0" y="365760"/>
                </a:lnTo>
                <a:lnTo>
                  <a:pt x="0" y="0"/>
                </a:lnTo>
                <a:close/>
              </a:path>
            </a:pathLst>
          </a:custGeom>
          <a:blipFill>
            <a:blip r:embed="rId3"/>
            <a:stretch>
              <a:fillRect/>
            </a:stretch>
          </a:blipFill>
        </p:spPr>
      </p:sp>
      <p:sp>
        <p:nvSpPr>
          <p:cNvPr id="6" name="Freeform 6" descr="preencoded.png"/>
          <p:cNvSpPr/>
          <p:nvPr/>
        </p:nvSpPr>
        <p:spPr>
          <a:xfrm>
            <a:off x="745998" y="576367"/>
            <a:ext cx="365760" cy="365760"/>
          </a:xfrm>
          <a:custGeom>
            <a:avLst/>
            <a:gdLst/>
            <a:ahLst/>
            <a:cxnLst/>
            <a:rect l="l" t="t" r="r" b="b"/>
            <a:pathLst>
              <a:path w="365760" h="365760">
                <a:moveTo>
                  <a:pt x="0" y="0"/>
                </a:moveTo>
                <a:lnTo>
                  <a:pt x="365760" y="0"/>
                </a:lnTo>
                <a:lnTo>
                  <a:pt x="365760" y="365760"/>
                </a:lnTo>
                <a:lnTo>
                  <a:pt x="0" y="365760"/>
                </a:lnTo>
                <a:lnTo>
                  <a:pt x="0" y="0"/>
                </a:lnTo>
                <a:close/>
              </a:path>
            </a:pathLst>
          </a:custGeom>
          <a:blipFill>
            <a:blip r:embed="rId3"/>
            <a:stretch>
              <a:fillRect/>
            </a:stretch>
          </a:blipFill>
        </p:spPr>
      </p:sp>
      <p:sp>
        <p:nvSpPr>
          <p:cNvPr id="7" name="Freeform 7" descr="preencoded.png"/>
          <p:cNvSpPr/>
          <p:nvPr/>
        </p:nvSpPr>
        <p:spPr>
          <a:xfrm>
            <a:off x="6446863" y="1938014"/>
            <a:ext cx="5519499" cy="5519499"/>
          </a:xfrm>
          <a:custGeom>
            <a:avLst/>
            <a:gdLst/>
            <a:ahLst/>
            <a:cxnLst/>
            <a:rect l="l" t="t" r="r" b="b"/>
            <a:pathLst>
              <a:path w="5519499" h="5519499">
                <a:moveTo>
                  <a:pt x="0" y="0"/>
                </a:moveTo>
                <a:lnTo>
                  <a:pt x="5519499" y="0"/>
                </a:lnTo>
                <a:lnTo>
                  <a:pt x="5519499" y="5519499"/>
                </a:lnTo>
                <a:lnTo>
                  <a:pt x="0" y="5519499"/>
                </a:lnTo>
                <a:lnTo>
                  <a:pt x="0" y="0"/>
                </a:lnTo>
                <a:close/>
              </a:path>
            </a:pathLst>
          </a:custGeom>
          <a:blipFill>
            <a:blip r:embed="rId4"/>
            <a:stretch>
              <a:fillRect/>
            </a:stretch>
          </a:blipFill>
        </p:spPr>
      </p:sp>
      <p:sp>
        <p:nvSpPr>
          <p:cNvPr id="8" name="Freeform 8" descr="preencoded.png"/>
          <p:cNvSpPr/>
          <p:nvPr/>
        </p:nvSpPr>
        <p:spPr>
          <a:xfrm>
            <a:off x="6446863" y="1938014"/>
            <a:ext cx="5519499" cy="5519499"/>
          </a:xfrm>
          <a:custGeom>
            <a:avLst/>
            <a:gdLst/>
            <a:ahLst/>
            <a:cxnLst/>
            <a:rect l="l" t="t" r="r" b="b"/>
            <a:pathLst>
              <a:path w="5519499" h="5519499">
                <a:moveTo>
                  <a:pt x="0" y="0"/>
                </a:moveTo>
                <a:lnTo>
                  <a:pt x="5519499" y="0"/>
                </a:lnTo>
                <a:lnTo>
                  <a:pt x="5519499" y="5519499"/>
                </a:lnTo>
                <a:lnTo>
                  <a:pt x="0" y="5519499"/>
                </a:lnTo>
                <a:lnTo>
                  <a:pt x="0" y="0"/>
                </a:lnTo>
                <a:close/>
              </a:path>
            </a:pathLst>
          </a:custGeom>
          <a:blipFill>
            <a:blip r:embed="rId5"/>
            <a:stretch>
              <a:fillRect/>
            </a:stretch>
          </a:blipFill>
        </p:spPr>
      </p:sp>
      <p:grpSp>
        <p:nvGrpSpPr>
          <p:cNvPr id="9" name="Group 9"/>
          <p:cNvGrpSpPr/>
          <p:nvPr/>
        </p:nvGrpSpPr>
        <p:grpSpPr>
          <a:xfrm>
            <a:off x="6483439" y="3563912"/>
            <a:ext cx="1428178" cy="1133856"/>
            <a:chOff x="0" y="0"/>
            <a:chExt cx="1904238" cy="1511808"/>
          </a:xfrm>
        </p:grpSpPr>
        <p:sp>
          <p:nvSpPr>
            <p:cNvPr id="10" name="Freeform 10"/>
            <p:cNvSpPr/>
            <p:nvPr/>
          </p:nvSpPr>
          <p:spPr>
            <a:xfrm>
              <a:off x="0" y="0"/>
              <a:ext cx="1904237" cy="1511808"/>
            </a:xfrm>
            <a:custGeom>
              <a:avLst/>
              <a:gdLst/>
              <a:ahLst/>
              <a:cxnLst/>
              <a:rect l="l" t="t" r="r" b="b"/>
              <a:pathLst>
                <a:path w="1904237" h="1511808">
                  <a:moveTo>
                    <a:pt x="0" y="0"/>
                  </a:moveTo>
                  <a:lnTo>
                    <a:pt x="1904237" y="0"/>
                  </a:lnTo>
                  <a:lnTo>
                    <a:pt x="1904237" y="1511808"/>
                  </a:lnTo>
                  <a:lnTo>
                    <a:pt x="0" y="1511808"/>
                  </a:lnTo>
                  <a:close/>
                </a:path>
              </a:pathLst>
            </a:custGeom>
            <a:solidFill>
              <a:srgbClr val="000000">
                <a:alpha val="0"/>
              </a:srgbClr>
            </a:solidFill>
            <a:ln w="12700">
              <a:solidFill>
                <a:srgbClr val="000000"/>
              </a:solidFill>
            </a:ln>
          </p:spPr>
        </p:sp>
        <p:sp>
          <p:nvSpPr>
            <p:cNvPr id="11" name="TextBox 11"/>
            <p:cNvSpPr txBox="1"/>
            <p:nvPr/>
          </p:nvSpPr>
          <p:spPr>
            <a:xfrm>
              <a:off x="0" y="-57150"/>
              <a:ext cx="1904238" cy="1568958"/>
            </a:xfrm>
            <a:prstGeom prst="rect">
              <a:avLst/>
            </a:prstGeom>
          </p:spPr>
          <p:txBody>
            <a:bodyPr lIns="0" tIns="0" rIns="0" bIns="0" rtlCol="0" anchor="ctr"/>
            <a:lstStyle/>
            <a:p>
              <a:pPr algn="ctr">
                <a:lnSpc>
                  <a:spcPts val="5443"/>
                </a:lnSpc>
              </a:pPr>
              <a:r>
                <a:rPr lang="en-US" sz="4032" b="1">
                  <a:solidFill>
                    <a:srgbClr val="402800"/>
                  </a:solidFill>
                  <a:latin typeface="Noto Sans Bold"/>
                  <a:ea typeface="Noto Sans Bold"/>
                  <a:cs typeface="Noto Sans Bold"/>
                  <a:sym typeface="Noto Sans Bold"/>
                </a:rPr>
                <a:t>01</a:t>
              </a:r>
            </a:p>
          </p:txBody>
        </p:sp>
      </p:grpSp>
      <p:grpSp>
        <p:nvGrpSpPr>
          <p:cNvPr id="12" name="Group 12"/>
          <p:cNvGrpSpPr/>
          <p:nvPr/>
        </p:nvGrpSpPr>
        <p:grpSpPr>
          <a:xfrm>
            <a:off x="10428208" y="3563912"/>
            <a:ext cx="1428178" cy="1133856"/>
            <a:chOff x="0" y="0"/>
            <a:chExt cx="1904238" cy="1511808"/>
          </a:xfrm>
        </p:grpSpPr>
        <p:sp>
          <p:nvSpPr>
            <p:cNvPr id="13" name="Freeform 13"/>
            <p:cNvSpPr/>
            <p:nvPr/>
          </p:nvSpPr>
          <p:spPr>
            <a:xfrm>
              <a:off x="0" y="0"/>
              <a:ext cx="1904237" cy="1511808"/>
            </a:xfrm>
            <a:custGeom>
              <a:avLst/>
              <a:gdLst/>
              <a:ahLst/>
              <a:cxnLst/>
              <a:rect l="l" t="t" r="r" b="b"/>
              <a:pathLst>
                <a:path w="1904237" h="1511808">
                  <a:moveTo>
                    <a:pt x="0" y="0"/>
                  </a:moveTo>
                  <a:lnTo>
                    <a:pt x="1904237" y="0"/>
                  </a:lnTo>
                  <a:lnTo>
                    <a:pt x="1904237" y="1511808"/>
                  </a:lnTo>
                  <a:lnTo>
                    <a:pt x="0" y="1511808"/>
                  </a:lnTo>
                  <a:close/>
                </a:path>
              </a:pathLst>
            </a:custGeom>
            <a:solidFill>
              <a:srgbClr val="000000">
                <a:alpha val="0"/>
              </a:srgbClr>
            </a:solidFill>
            <a:ln w="12700">
              <a:solidFill>
                <a:srgbClr val="000000"/>
              </a:solidFill>
            </a:ln>
          </p:spPr>
        </p:sp>
        <p:sp>
          <p:nvSpPr>
            <p:cNvPr id="14" name="TextBox 14"/>
            <p:cNvSpPr txBox="1"/>
            <p:nvPr/>
          </p:nvSpPr>
          <p:spPr>
            <a:xfrm>
              <a:off x="0" y="-57150"/>
              <a:ext cx="1904238" cy="1568958"/>
            </a:xfrm>
            <a:prstGeom prst="rect">
              <a:avLst/>
            </a:prstGeom>
          </p:spPr>
          <p:txBody>
            <a:bodyPr lIns="0" tIns="0" rIns="0" bIns="0" rtlCol="0" anchor="ctr"/>
            <a:lstStyle/>
            <a:p>
              <a:pPr algn="ctr">
                <a:lnSpc>
                  <a:spcPts val="5443"/>
                </a:lnSpc>
              </a:pPr>
              <a:r>
                <a:rPr lang="en-US" sz="4032" b="1">
                  <a:solidFill>
                    <a:srgbClr val="402800"/>
                  </a:solidFill>
                  <a:latin typeface="Noto Sans Bold"/>
                  <a:ea typeface="Noto Sans Bold"/>
                  <a:cs typeface="Noto Sans Bold"/>
                  <a:sym typeface="Noto Sans Bold"/>
                </a:rPr>
                <a:t>02</a:t>
              </a:r>
            </a:p>
          </p:txBody>
        </p:sp>
      </p:grpSp>
      <p:grpSp>
        <p:nvGrpSpPr>
          <p:cNvPr id="15" name="Group 15"/>
          <p:cNvGrpSpPr/>
          <p:nvPr/>
        </p:nvGrpSpPr>
        <p:grpSpPr>
          <a:xfrm>
            <a:off x="8493385" y="6175743"/>
            <a:ext cx="1428178" cy="1133856"/>
            <a:chOff x="0" y="0"/>
            <a:chExt cx="1904238" cy="1511808"/>
          </a:xfrm>
        </p:grpSpPr>
        <p:sp>
          <p:nvSpPr>
            <p:cNvPr id="16" name="Freeform 16"/>
            <p:cNvSpPr/>
            <p:nvPr/>
          </p:nvSpPr>
          <p:spPr>
            <a:xfrm>
              <a:off x="0" y="0"/>
              <a:ext cx="1904237" cy="1511808"/>
            </a:xfrm>
            <a:custGeom>
              <a:avLst/>
              <a:gdLst/>
              <a:ahLst/>
              <a:cxnLst/>
              <a:rect l="l" t="t" r="r" b="b"/>
              <a:pathLst>
                <a:path w="1904237" h="1511808">
                  <a:moveTo>
                    <a:pt x="0" y="0"/>
                  </a:moveTo>
                  <a:lnTo>
                    <a:pt x="1904237" y="0"/>
                  </a:lnTo>
                  <a:lnTo>
                    <a:pt x="1904237" y="1511808"/>
                  </a:lnTo>
                  <a:lnTo>
                    <a:pt x="0" y="1511808"/>
                  </a:lnTo>
                  <a:close/>
                </a:path>
              </a:pathLst>
            </a:custGeom>
            <a:solidFill>
              <a:srgbClr val="000000">
                <a:alpha val="0"/>
              </a:srgbClr>
            </a:solidFill>
            <a:ln w="12700">
              <a:solidFill>
                <a:srgbClr val="000000"/>
              </a:solidFill>
            </a:ln>
          </p:spPr>
        </p:sp>
        <p:sp>
          <p:nvSpPr>
            <p:cNvPr id="17" name="TextBox 17"/>
            <p:cNvSpPr txBox="1"/>
            <p:nvPr/>
          </p:nvSpPr>
          <p:spPr>
            <a:xfrm>
              <a:off x="0" y="-57150"/>
              <a:ext cx="1904238" cy="1568958"/>
            </a:xfrm>
            <a:prstGeom prst="rect">
              <a:avLst/>
            </a:prstGeom>
          </p:spPr>
          <p:txBody>
            <a:bodyPr lIns="0" tIns="0" rIns="0" bIns="0" rtlCol="0" anchor="ctr"/>
            <a:lstStyle/>
            <a:p>
              <a:pPr algn="ctr">
                <a:lnSpc>
                  <a:spcPts val="5443"/>
                </a:lnSpc>
              </a:pPr>
              <a:r>
                <a:rPr lang="en-US" sz="4032" b="1">
                  <a:solidFill>
                    <a:srgbClr val="402800"/>
                  </a:solidFill>
                  <a:latin typeface="Noto Sans Bold"/>
                  <a:ea typeface="Noto Sans Bold"/>
                  <a:cs typeface="Noto Sans Bold"/>
                  <a:sym typeface="Noto Sans Bold"/>
                </a:rPr>
                <a:t>03</a:t>
              </a:r>
            </a:p>
          </p:txBody>
        </p:sp>
      </p:grpSp>
      <p:grpSp>
        <p:nvGrpSpPr>
          <p:cNvPr id="18" name="Group 18"/>
          <p:cNvGrpSpPr/>
          <p:nvPr/>
        </p:nvGrpSpPr>
        <p:grpSpPr>
          <a:xfrm>
            <a:off x="556717" y="2938882"/>
            <a:ext cx="5620055" cy="786384"/>
            <a:chOff x="0" y="0"/>
            <a:chExt cx="7493406" cy="1048512"/>
          </a:xfrm>
        </p:grpSpPr>
        <p:sp>
          <p:nvSpPr>
            <p:cNvPr id="19" name="Freeform 19"/>
            <p:cNvSpPr/>
            <p:nvPr/>
          </p:nvSpPr>
          <p:spPr>
            <a:xfrm>
              <a:off x="0" y="0"/>
              <a:ext cx="7493408" cy="1048512"/>
            </a:xfrm>
            <a:custGeom>
              <a:avLst/>
              <a:gdLst/>
              <a:ahLst/>
              <a:cxnLst/>
              <a:rect l="l" t="t" r="r" b="b"/>
              <a:pathLst>
                <a:path w="7493408" h="1048512">
                  <a:moveTo>
                    <a:pt x="0" y="0"/>
                  </a:moveTo>
                  <a:lnTo>
                    <a:pt x="7493408" y="0"/>
                  </a:lnTo>
                  <a:lnTo>
                    <a:pt x="7493408" y="1048512"/>
                  </a:lnTo>
                  <a:lnTo>
                    <a:pt x="0" y="1048512"/>
                  </a:lnTo>
                  <a:close/>
                </a:path>
              </a:pathLst>
            </a:custGeom>
            <a:solidFill>
              <a:srgbClr val="000000">
                <a:alpha val="0"/>
              </a:srgbClr>
            </a:solidFill>
            <a:ln w="12700">
              <a:solidFill>
                <a:srgbClr val="000000"/>
              </a:solidFill>
            </a:ln>
          </p:spPr>
        </p:sp>
        <p:sp>
          <p:nvSpPr>
            <p:cNvPr id="20" name="TextBox 20"/>
            <p:cNvSpPr txBox="1"/>
            <p:nvPr/>
          </p:nvSpPr>
          <p:spPr>
            <a:xfrm>
              <a:off x="0" y="-9525"/>
              <a:ext cx="7493406" cy="1058037"/>
            </a:xfrm>
            <a:prstGeom prst="rect">
              <a:avLst/>
            </a:prstGeom>
          </p:spPr>
          <p:txBody>
            <a:bodyPr lIns="0" tIns="0" rIns="0" bIns="0" rtlCol="0" anchor="b"/>
            <a:lstStyle/>
            <a:p>
              <a:pPr algn="r">
                <a:lnSpc>
                  <a:spcPts val="3110"/>
                </a:lnSpc>
              </a:pPr>
              <a:r>
                <a:rPr lang="en-US" sz="2592" b="1">
                  <a:solidFill>
                    <a:srgbClr val="FFFFFF"/>
                  </a:solidFill>
                  <a:latin typeface="Noto Sans Bold"/>
                  <a:ea typeface="Noto Sans Bold"/>
                  <a:cs typeface="Noto Sans Bold"/>
                  <a:sym typeface="Noto Sans Bold"/>
                </a:rPr>
                <a:t>Giảng viên hướng dẫn</a:t>
              </a:r>
            </a:p>
          </p:txBody>
        </p:sp>
      </p:grpSp>
      <p:sp>
        <p:nvSpPr>
          <p:cNvPr id="21" name="TextBox 21"/>
          <p:cNvSpPr txBox="1"/>
          <p:nvPr/>
        </p:nvSpPr>
        <p:spPr>
          <a:xfrm>
            <a:off x="651967" y="3650056"/>
            <a:ext cx="5429555" cy="1647825"/>
          </a:xfrm>
          <a:prstGeom prst="rect">
            <a:avLst/>
          </a:prstGeom>
        </p:spPr>
        <p:txBody>
          <a:bodyPr lIns="0" tIns="0" rIns="0" bIns="0" rtlCol="0" anchor="t">
            <a:spAutoFit/>
          </a:bodyPr>
          <a:lstStyle/>
          <a:p>
            <a:pPr algn="r">
              <a:lnSpc>
                <a:spcPts val="2419"/>
              </a:lnSpc>
            </a:pPr>
            <a:r>
              <a:rPr lang="en-US" sz="2016">
                <a:solidFill>
                  <a:srgbClr val="FFFFFF"/>
                </a:solidFill>
                <a:latin typeface="Noto Sans"/>
                <a:ea typeface="Noto Sans"/>
                <a:cs typeface="Noto Sans"/>
                <a:sym typeface="Noto Sans"/>
              </a:rPr>
              <a:t>ThS. Ngô Mạnh Cường hướng dẫn nhóm 3 lớp 251IS22401.</a:t>
            </a:r>
          </a:p>
        </p:txBody>
      </p:sp>
      <p:grpSp>
        <p:nvGrpSpPr>
          <p:cNvPr id="22" name="Group 22"/>
          <p:cNvGrpSpPr/>
          <p:nvPr/>
        </p:nvGrpSpPr>
        <p:grpSpPr>
          <a:xfrm>
            <a:off x="12111733" y="2920479"/>
            <a:ext cx="5701341" cy="786384"/>
            <a:chOff x="0" y="0"/>
            <a:chExt cx="7601788" cy="1048512"/>
          </a:xfrm>
        </p:grpSpPr>
        <p:sp>
          <p:nvSpPr>
            <p:cNvPr id="23" name="Freeform 23"/>
            <p:cNvSpPr/>
            <p:nvPr/>
          </p:nvSpPr>
          <p:spPr>
            <a:xfrm>
              <a:off x="0" y="0"/>
              <a:ext cx="7601792" cy="1048512"/>
            </a:xfrm>
            <a:custGeom>
              <a:avLst/>
              <a:gdLst/>
              <a:ahLst/>
              <a:cxnLst/>
              <a:rect l="l" t="t" r="r" b="b"/>
              <a:pathLst>
                <a:path w="7601792" h="1048512">
                  <a:moveTo>
                    <a:pt x="0" y="0"/>
                  </a:moveTo>
                  <a:lnTo>
                    <a:pt x="7601792" y="0"/>
                  </a:lnTo>
                  <a:lnTo>
                    <a:pt x="7601792" y="1048512"/>
                  </a:lnTo>
                  <a:lnTo>
                    <a:pt x="0" y="1048512"/>
                  </a:lnTo>
                  <a:close/>
                </a:path>
              </a:pathLst>
            </a:custGeom>
            <a:solidFill>
              <a:srgbClr val="000000">
                <a:alpha val="0"/>
              </a:srgbClr>
            </a:solidFill>
            <a:ln w="12700">
              <a:solidFill>
                <a:srgbClr val="000000"/>
              </a:solidFill>
            </a:ln>
          </p:spPr>
        </p:sp>
        <p:sp>
          <p:nvSpPr>
            <p:cNvPr id="24" name="TextBox 24"/>
            <p:cNvSpPr txBox="1"/>
            <p:nvPr/>
          </p:nvSpPr>
          <p:spPr>
            <a:xfrm>
              <a:off x="0" y="-9525"/>
              <a:ext cx="7601788" cy="1058037"/>
            </a:xfrm>
            <a:prstGeom prst="rect">
              <a:avLst/>
            </a:prstGeom>
          </p:spPr>
          <p:txBody>
            <a:bodyPr lIns="0" tIns="0" rIns="0" bIns="0" rtlCol="0" anchor="b"/>
            <a:lstStyle/>
            <a:p>
              <a:pPr algn="l">
                <a:lnSpc>
                  <a:spcPts val="3110"/>
                </a:lnSpc>
              </a:pPr>
              <a:r>
                <a:rPr lang="en-US" sz="2592" b="1">
                  <a:solidFill>
                    <a:srgbClr val="FFFFFF"/>
                  </a:solidFill>
                  <a:latin typeface="Noto Sans Bold"/>
                  <a:ea typeface="Noto Sans Bold"/>
                  <a:cs typeface="Noto Sans Bold"/>
                  <a:sym typeface="Noto Sans Bold"/>
                </a:rPr>
                <a:t>Thành viên nhóm</a:t>
              </a:r>
            </a:p>
          </p:txBody>
        </p:sp>
      </p:grpSp>
      <p:sp>
        <p:nvSpPr>
          <p:cNvPr id="25" name="TextBox 25"/>
          <p:cNvSpPr txBox="1"/>
          <p:nvPr/>
        </p:nvSpPr>
        <p:spPr>
          <a:xfrm>
            <a:off x="12206478" y="3631768"/>
            <a:ext cx="5511346" cy="1647825"/>
          </a:xfrm>
          <a:prstGeom prst="rect">
            <a:avLst/>
          </a:prstGeom>
        </p:spPr>
        <p:txBody>
          <a:bodyPr lIns="0" tIns="0" rIns="0" bIns="0" rtlCol="0" anchor="t">
            <a:spAutoFit/>
          </a:bodyPr>
          <a:lstStyle/>
          <a:p>
            <a:pPr algn="l">
              <a:lnSpc>
                <a:spcPts val="2419"/>
              </a:lnSpc>
            </a:pPr>
            <a:r>
              <a:rPr lang="en-US" sz="2016">
                <a:solidFill>
                  <a:srgbClr val="FFFFFF"/>
                </a:solidFill>
                <a:latin typeface="Noto Sans"/>
                <a:ea typeface="Noto Sans"/>
                <a:cs typeface="Noto Sans"/>
                <a:sym typeface="Noto Sans"/>
              </a:rPr>
              <a:t>Gồm 4 sinh viên: Nguyễn Đình Huy, Nguyễn Đức Toàn, Phan Đức Hải, Đinh Minh Đức.</a:t>
            </a:r>
          </a:p>
        </p:txBody>
      </p:sp>
      <p:grpSp>
        <p:nvGrpSpPr>
          <p:cNvPr id="26" name="Group 26"/>
          <p:cNvGrpSpPr/>
          <p:nvPr/>
        </p:nvGrpSpPr>
        <p:grpSpPr>
          <a:xfrm>
            <a:off x="3278562" y="7512387"/>
            <a:ext cx="11732352" cy="786384"/>
            <a:chOff x="0" y="0"/>
            <a:chExt cx="15643136" cy="1048512"/>
          </a:xfrm>
        </p:grpSpPr>
        <p:sp>
          <p:nvSpPr>
            <p:cNvPr id="27" name="Freeform 27"/>
            <p:cNvSpPr/>
            <p:nvPr/>
          </p:nvSpPr>
          <p:spPr>
            <a:xfrm>
              <a:off x="0" y="0"/>
              <a:ext cx="15643134" cy="1048512"/>
            </a:xfrm>
            <a:custGeom>
              <a:avLst/>
              <a:gdLst/>
              <a:ahLst/>
              <a:cxnLst/>
              <a:rect l="l" t="t" r="r" b="b"/>
              <a:pathLst>
                <a:path w="15643134" h="1048512">
                  <a:moveTo>
                    <a:pt x="0" y="0"/>
                  </a:moveTo>
                  <a:lnTo>
                    <a:pt x="15643134" y="0"/>
                  </a:lnTo>
                  <a:lnTo>
                    <a:pt x="15643134" y="1048512"/>
                  </a:lnTo>
                  <a:lnTo>
                    <a:pt x="0" y="1048512"/>
                  </a:lnTo>
                  <a:close/>
                </a:path>
              </a:pathLst>
            </a:custGeom>
            <a:solidFill>
              <a:srgbClr val="000000">
                <a:alpha val="0"/>
              </a:srgbClr>
            </a:solidFill>
            <a:ln w="12700">
              <a:solidFill>
                <a:srgbClr val="000000"/>
              </a:solidFill>
            </a:ln>
          </p:spPr>
        </p:sp>
        <p:sp>
          <p:nvSpPr>
            <p:cNvPr id="28" name="TextBox 28"/>
            <p:cNvSpPr txBox="1"/>
            <p:nvPr/>
          </p:nvSpPr>
          <p:spPr>
            <a:xfrm>
              <a:off x="0" y="-9525"/>
              <a:ext cx="15643136" cy="1058037"/>
            </a:xfrm>
            <a:prstGeom prst="rect">
              <a:avLst/>
            </a:prstGeom>
          </p:spPr>
          <p:txBody>
            <a:bodyPr lIns="0" tIns="0" rIns="0" bIns="0" rtlCol="0" anchor="ctr"/>
            <a:lstStyle/>
            <a:p>
              <a:pPr algn="ctr">
                <a:lnSpc>
                  <a:spcPts val="3110"/>
                </a:lnSpc>
              </a:pPr>
              <a:r>
                <a:rPr lang="en-US" sz="2592" b="1">
                  <a:solidFill>
                    <a:srgbClr val="FFFFFF"/>
                  </a:solidFill>
                  <a:latin typeface="Noto Sans Bold"/>
                  <a:ea typeface="Noto Sans Bold"/>
                  <a:cs typeface="Noto Sans Bold"/>
                  <a:sym typeface="Noto Sans Bold"/>
                </a:rPr>
                <a:t>Đề tài nghiên cứu</a:t>
              </a:r>
            </a:p>
          </p:txBody>
        </p:sp>
      </p:grpSp>
      <p:sp>
        <p:nvSpPr>
          <p:cNvPr id="29" name="TextBox 29"/>
          <p:cNvSpPr txBox="1"/>
          <p:nvPr/>
        </p:nvSpPr>
        <p:spPr>
          <a:xfrm>
            <a:off x="3313586" y="8202044"/>
            <a:ext cx="11660819" cy="314325"/>
          </a:xfrm>
          <a:prstGeom prst="rect">
            <a:avLst/>
          </a:prstGeom>
        </p:spPr>
        <p:txBody>
          <a:bodyPr lIns="0" tIns="0" rIns="0" bIns="0" rtlCol="0" anchor="t">
            <a:spAutoFit/>
          </a:bodyPr>
          <a:lstStyle/>
          <a:p>
            <a:pPr algn="ctr">
              <a:lnSpc>
                <a:spcPts val="2419"/>
              </a:lnSpc>
            </a:pPr>
            <a:r>
              <a:rPr lang="en-US" sz="2016">
                <a:solidFill>
                  <a:srgbClr val="FFFFFF"/>
                </a:solidFill>
                <a:latin typeface="Noto Sans"/>
                <a:ea typeface="Noto Sans"/>
                <a:cs typeface="Noto Sans"/>
                <a:sym typeface="Noto Sans"/>
              </a:rPr>
              <a:t>Phân tích dữ liệu giá nhà đất TP. Hồ Chí Minh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127873" y="914400"/>
            <a:ext cx="7681760" cy="1341806"/>
          </a:xfrm>
          <a:prstGeom prst="rect">
            <a:avLst/>
          </a:prstGeom>
        </p:spPr>
        <p:txBody>
          <a:bodyPr lIns="0" tIns="0" rIns="0" bIns="0" rtlCol="0" anchor="t">
            <a:spAutoFit/>
          </a:bodyPr>
          <a:lstStyle/>
          <a:p>
            <a:pPr algn="ctr">
              <a:lnSpc>
                <a:spcPts val="10886"/>
              </a:lnSpc>
            </a:pPr>
            <a:r>
              <a:rPr lang="en-US" sz="8064" b="1">
                <a:solidFill>
                  <a:srgbClr val="CD9B63"/>
                </a:solidFill>
                <a:latin typeface="Noto Sans Bold"/>
                <a:ea typeface="Noto Sans Bold"/>
                <a:cs typeface="Noto Sans Bold"/>
                <a:sym typeface="Noto Sans Bold"/>
              </a:rPr>
              <a:t>Nội Dung</a:t>
            </a:r>
          </a:p>
        </p:txBody>
      </p:sp>
      <p:grpSp>
        <p:nvGrpSpPr>
          <p:cNvPr id="4" name="Group 4"/>
          <p:cNvGrpSpPr/>
          <p:nvPr/>
        </p:nvGrpSpPr>
        <p:grpSpPr>
          <a:xfrm>
            <a:off x="9630169" y="1826438"/>
            <a:ext cx="6671901" cy="859536"/>
            <a:chOff x="0" y="0"/>
            <a:chExt cx="8895867" cy="1146048"/>
          </a:xfrm>
        </p:grpSpPr>
        <p:sp>
          <p:nvSpPr>
            <p:cNvPr id="5" name="Freeform 5"/>
            <p:cNvSpPr/>
            <p:nvPr/>
          </p:nvSpPr>
          <p:spPr>
            <a:xfrm>
              <a:off x="0" y="0"/>
              <a:ext cx="8895866" cy="1146048"/>
            </a:xfrm>
            <a:custGeom>
              <a:avLst/>
              <a:gdLst/>
              <a:ahLst/>
              <a:cxnLst/>
              <a:rect l="l" t="t" r="r" b="b"/>
              <a:pathLst>
                <a:path w="8895866" h="1146048">
                  <a:moveTo>
                    <a:pt x="0" y="0"/>
                  </a:moveTo>
                  <a:lnTo>
                    <a:pt x="8895866" y="0"/>
                  </a:lnTo>
                  <a:lnTo>
                    <a:pt x="8895866" y="1146048"/>
                  </a:lnTo>
                  <a:lnTo>
                    <a:pt x="0" y="1146048"/>
                  </a:lnTo>
                  <a:close/>
                </a:path>
              </a:pathLst>
            </a:custGeom>
            <a:solidFill>
              <a:srgbClr val="000000">
                <a:alpha val="0"/>
              </a:srgbClr>
            </a:solidFill>
            <a:ln w="12700">
              <a:solidFill>
                <a:srgbClr val="000000"/>
              </a:solidFill>
            </a:ln>
          </p:spPr>
        </p:sp>
        <p:sp>
          <p:nvSpPr>
            <p:cNvPr id="6" name="TextBox 6"/>
            <p:cNvSpPr txBox="1"/>
            <p:nvPr/>
          </p:nvSpPr>
          <p:spPr>
            <a:xfrm>
              <a:off x="0" y="-9525"/>
              <a:ext cx="8895867" cy="1155573"/>
            </a:xfrm>
            <a:prstGeom prst="rect">
              <a:avLst/>
            </a:prstGeom>
          </p:spPr>
          <p:txBody>
            <a:bodyPr lIns="0" tIns="0" rIns="0" bIns="0" rtlCol="0" anchor="ctr"/>
            <a:lstStyle/>
            <a:p>
              <a:pPr algn="l">
                <a:lnSpc>
                  <a:spcPts val="3801"/>
                </a:lnSpc>
              </a:pPr>
              <a:r>
                <a:rPr lang="en-US" sz="3167">
                  <a:solidFill>
                    <a:srgbClr val="FFFFFF"/>
                  </a:solidFill>
                  <a:latin typeface="Montserrat"/>
                  <a:ea typeface="Montserrat"/>
                  <a:cs typeface="Montserrat"/>
                  <a:sym typeface="Montserrat"/>
                </a:rPr>
                <a:t>Tổng quan về đề tài</a:t>
              </a:r>
            </a:p>
          </p:txBody>
        </p:sp>
      </p:grpSp>
      <p:sp>
        <p:nvSpPr>
          <p:cNvPr id="7" name="TextBox 7"/>
          <p:cNvSpPr txBox="1"/>
          <p:nvPr/>
        </p:nvSpPr>
        <p:spPr>
          <a:xfrm>
            <a:off x="8394205" y="1825161"/>
            <a:ext cx="1235964" cy="1156335"/>
          </a:xfrm>
          <a:prstGeom prst="rect">
            <a:avLst/>
          </a:prstGeom>
        </p:spPr>
        <p:txBody>
          <a:bodyPr lIns="0" tIns="0" rIns="0" bIns="0" rtlCol="0" anchor="t">
            <a:spAutoFit/>
          </a:bodyPr>
          <a:lstStyle/>
          <a:p>
            <a:pPr algn="ctr">
              <a:lnSpc>
                <a:spcPts val="6220"/>
              </a:lnSpc>
            </a:pPr>
            <a:r>
              <a:rPr lang="en-US" sz="4608" b="1">
                <a:solidFill>
                  <a:srgbClr val="CD9B63"/>
                </a:solidFill>
                <a:latin typeface="Noto Sans Bold"/>
                <a:ea typeface="Noto Sans Bold"/>
                <a:cs typeface="Noto Sans Bold"/>
                <a:sym typeface="Noto Sans Bold"/>
              </a:rPr>
              <a:t>01</a:t>
            </a:r>
          </a:p>
        </p:txBody>
      </p:sp>
      <p:grpSp>
        <p:nvGrpSpPr>
          <p:cNvPr id="8" name="Group 8"/>
          <p:cNvGrpSpPr/>
          <p:nvPr/>
        </p:nvGrpSpPr>
        <p:grpSpPr>
          <a:xfrm>
            <a:off x="10587399" y="3705396"/>
            <a:ext cx="6671901" cy="804672"/>
            <a:chOff x="0" y="0"/>
            <a:chExt cx="8895867" cy="1072896"/>
          </a:xfrm>
        </p:grpSpPr>
        <p:sp>
          <p:nvSpPr>
            <p:cNvPr id="9" name="Freeform 9"/>
            <p:cNvSpPr/>
            <p:nvPr/>
          </p:nvSpPr>
          <p:spPr>
            <a:xfrm>
              <a:off x="0" y="0"/>
              <a:ext cx="8895866" cy="1072896"/>
            </a:xfrm>
            <a:custGeom>
              <a:avLst/>
              <a:gdLst/>
              <a:ahLst/>
              <a:cxnLst/>
              <a:rect l="l" t="t" r="r" b="b"/>
              <a:pathLst>
                <a:path w="8895866" h="1072896">
                  <a:moveTo>
                    <a:pt x="0" y="0"/>
                  </a:moveTo>
                  <a:lnTo>
                    <a:pt x="8895866" y="0"/>
                  </a:lnTo>
                  <a:lnTo>
                    <a:pt x="8895866" y="1072896"/>
                  </a:lnTo>
                  <a:lnTo>
                    <a:pt x="0" y="1072896"/>
                  </a:lnTo>
                  <a:close/>
                </a:path>
              </a:pathLst>
            </a:custGeom>
            <a:solidFill>
              <a:srgbClr val="000000">
                <a:alpha val="0"/>
              </a:srgbClr>
            </a:solidFill>
            <a:ln w="12700">
              <a:solidFill>
                <a:srgbClr val="000000"/>
              </a:solidFill>
            </a:ln>
          </p:spPr>
        </p:sp>
        <p:sp>
          <p:nvSpPr>
            <p:cNvPr id="10" name="TextBox 10"/>
            <p:cNvSpPr txBox="1"/>
            <p:nvPr/>
          </p:nvSpPr>
          <p:spPr>
            <a:xfrm>
              <a:off x="0" y="-9525"/>
              <a:ext cx="8895867" cy="1082421"/>
            </a:xfrm>
            <a:prstGeom prst="rect">
              <a:avLst/>
            </a:prstGeom>
          </p:spPr>
          <p:txBody>
            <a:bodyPr lIns="0" tIns="0" rIns="0" bIns="0" rtlCol="0" anchor="ctr"/>
            <a:lstStyle/>
            <a:p>
              <a:pPr algn="l">
                <a:lnSpc>
                  <a:spcPts val="3801"/>
                </a:lnSpc>
              </a:pPr>
              <a:r>
                <a:rPr lang="en-US" sz="3167">
                  <a:solidFill>
                    <a:srgbClr val="FFFFFF"/>
                  </a:solidFill>
                  <a:latin typeface="Montserrat"/>
                  <a:ea typeface="Montserrat"/>
                  <a:cs typeface="Montserrat"/>
                  <a:sym typeface="Montserrat"/>
                </a:rPr>
                <a:t>Cơ sở lý thuyết</a:t>
              </a:r>
            </a:p>
          </p:txBody>
        </p:sp>
      </p:grpSp>
      <p:sp>
        <p:nvSpPr>
          <p:cNvPr id="11" name="TextBox 11"/>
          <p:cNvSpPr txBox="1"/>
          <p:nvPr/>
        </p:nvSpPr>
        <p:spPr>
          <a:xfrm>
            <a:off x="9386937" y="3638721"/>
            <a:ext cx="1235964" cy="759943"/>
          </a:xfrm>
          <a:prstGeom prst="rect">
            <a:avLst/>
          </a:prstGeom>
        </p:spPr>
        <p:txBody>
          <a:bodyPr lIns="0" tIns="0" rIns="0" bIns="0" rtlCol="0" anchor="t">
            <a:spAutoFit/>
          </a:bodyPr>
          <a:lstStyle/>
          <a:p>
            <a:pPr algn="ctr">
              <a:lnSpc>
                <a:spcPts val="6220"/>
              </a:lnSpc>
            </a:pPr>
            <a:r>
              <a:rPr lang="en-US" sz="4608" b="1">
                <a:solidFill>
                  <a:srgbClr val="CD9B63"/>
                </a:solidFill>
                <a:latin typeface="Noto Sans Bold"/>
                <a:ea typeface="Noto Sans Bold"/>
                <a:cs typeface="Noto Sans Bold"/>
                <a:sym typeface="Noto Sans Bold"/>
              </a:rPr>
              <a:t>02</a:t>
            </a:r>
          </a:p>
        </p:txBody>
      </p:sp>
      <p:grpSp>
        <p:nvGrpSpPr>
          <p:cNvPr id="12" name="Group 12"/>
          <p:cNvGrpSpPr/>
          <p:nvPr/>
        </p:nvGrpSpPr>
        <p:grpSpPr>
          <a:xfrm>
            <a:off x="11792778" y="5529243"/>
            <a:ext cx="6670939" cy="804672"/>
            <a:chOff x="0" y="0"/>
            <a:chExt cx="8894585" cy="1072896"/>
          </a:xfrm>
        </p:grpSpPr>
        <p:sp>
          <p:nvSpPr>
            <p:cNvPr id="13" name="Freeform 13"/>
            <p:cNvSpPr/>
            <p:nvPr/>
          </p:nvSpPr>
          <p:spPr>
            <a:xfrm>
              <a:off x="0" y="0"/>
              <a:ext cx="8894590" cy="1072896"/>
            </a:xfrm>
            <a:custGeom>
              <a:avLst/>
              <a:gdLst/>
              <a:ahLst/>
              <a:cxnLst/>
              <a:rect l="l" t="t" r="r" b="b"/>
              <a:pathLst>
                <a:path w="8894590" h="1072896">
                  <a:moveTo>
                    <a:pt x="0" y="0"/>
                  </a:moveTo>
                  <a:lnTo>
                    <a:pt x="8894590" y="0"/>
                  </a:lnTo>
                  <a:lnTo>
                    <a:pt x="8894590" y="1072896"/>
                  </a:lnTo>
                  <a:lnTo>
                    <a:pt x="0" y="1072896"/>
                  </a:lnTo>
                  <a:close/>
                </a:path>
              </a:pathLst>
            </a:custGeom>
            <a:solidFill>
              <a:srgbClr val="000000">
                <a:alpha val="0"/>
              </a:srgbClr>
            </a:solidFill>
            <a:ln w="12700">
              <a:solidFill>
                <a:srgbClr val="000000"/>
              </a:solidFill>
            </a:ln>
          </p:spPr>
        </p:sp>
        <p:sp>
          <p:nvSpPr>
            <p:cNvPr id="14" name="TextBox 14"/>
            <p:cNvSpPr txBox="1"/>
            <p:nvPr/>
          </p:nvSpPr>
          <p:spPr>
            <a:xfrm>
              <a:off x="0" y="-9525"/>
              <a:ext cx="8894585" cy="1082421"/>
            </a:xfrm>
            <a:prstGeom prst="rect">
              <a:avLst/>
            </a:prstGeom>
          </p:spPr>
          <p:txBody>
            <a:bodyPr lIns="0" tIns="0" rIns="0" bIns="0" rtlCol="0" anchor="ctr"/>
            <a:lstStyle/>
            <a:p>
              <a:pPr algn="l">
                <a:lnSpc>
                  <a:spcPts val="3801"/>
                </a:lnSpc>
              </a:pPr>
              <a:r>
                <a:rPr lang="en-US" sz="3167">
                  <a:solidFill>
                    <a:srgbClr val="FFFFFF"/>
                  </a:solidFill>
                  <a:latin typeface="Montserrat"/>
                  <a:ea typeface="Montserrat"/>
                  <a:cs typeface="Montserrat"/>
                  <a:sym typeface="Montserrat"/>
                </a:rPr>
                <a:t>Thực Nghiệm</a:t>
              </a:r>
            </a:p>
          </p:txBody>
        </p:sp>
      </p:grpSp>
      <p:sp>
        <p:nvSpPr>
          <p:cNvPr id="15" name="TextBox 15"/>
          <p:cNvSpPr txBox="1"/>
          <p:nvPr/>
        </p:nvSpPr>
        <p:spPr>
          <a:xfrm>
            <a:off x="10622901" y="5462568"/>
            <a:ext cx="1235964" cy="1156335"/>
          </a:xfrm>
          <a:prstGeom prst="rect">
            <a:avLst/>
          </a:prstGeom>
        </p:spPr>
        <p:txBody>
          <a:bodyPr lIns="0" tIns="0" rIns="0" bIns="0" rtlCol="0" anchor="t">
            <a:spAutoFit/>
          </a:bodyPr>
          <a:lstStyle/>
          <a:p>
            <a:pPr algn="ctr">
              <a:lnSpc>
                <a:spcPts val="6220"/>
              </a:lnSpc>
            </a:pPr>
            <a:r>
              <a:rPr lang="en-US" sz="4608" b="1">
                <a:solidFill>
                  <a:srgbClr val="CD9B63"/>
                </a:solidFill>
                <a:latin typeface="Noto Sans Bold"/>
                <a:ea typeface="Noto Sans Bold"/>
                <a:cs typeface="Noto Sans Bold"/>
                <a:sym typeface="Noto Sans Bold"/>
              </a:rPr>
              <a:t>03</a:t>
            </a:r>
          </a:p>
        </p:txBody>
      </p:sp>
      <p:sp>
        <p:nvSpPr>
          <p:cNvPr id="16" name="TextBox 16"/>
          <p:cNvSpPr txBox="1"/>
          <p:nvPr/>
        </p:nvSpPr>
        <p:spPr>
          <a:xfrm>
            <a:off x="11716430" y="7009622"/>
            <a:ext cx="819894" cy="778511"/>
          </a:xfrm>
          <a:prstGeom prst="rect">
            <a:avLst/>
          </a:prstGeom>
        </p:spPr>
        <p:txBody>
          <a:bodyPr lIns="0" tIns="0" rIns="0" bIns="0" rtlCol="0" anchor="t">
            <a:spAutoFit/>
          </a:bodyPr>
          <a:lstStyle/>
          <a:p>
            <a:pPr algn="ctr">
              <a:lnSpc>
                <a:spcPts val="6439"/>
              </a:lnSpc>
            </a:pPr>
            <a:r>
              <a:rPr lang="en-US" sz="4599" b="1">
                <a:solidFill>
                  <a:srgbClr val="CD9B63"/>
                </a:solidFill>
                <a:latin typeface="Noto Sans Bold"/>
                <a:ea typeface="Noto Sans Bold"/>
                <a:cs typeface="Noto Sans Bold"/>
                <a:sym typeface="Noto Sans Bold"/>
              </a:rPr>
              <a:t>04 </a:t>
            </a:r>
          </a:p>
        </p:txBody>
      </p:sp>
      <p:sp>
        <p:nvSpPr>
          <p:cNvPr id="17" name="TextBox 17"/>
          <p:cNvSpPr txBox="1"/>
          <p:nvPr/>
        </p:nvSpPr>
        <p:spPr>
          <a:xfrm>
            <a:off x="12639980" y="7118208"/>
            <a:ext cx="1799630" cy="580390"/>
          </a:xfrm>
          <a:prstGeom prst="rect">
            <a:avLst/>
          </a:prstGeom>
        </p:spPr>
        <p:txBody>
          <a:bodyPr lIns="0" tIns="0" rIns="0" bIns="0" rtlCol="0" anchor="t">
            <a:spAutoFit/>
          </a:bodyPr>
          <a:lstStyle/>
          <a:p>
            <a:pPr algn="ctr">
              <a:lnSpc>
                <a:spcPts val="4759"/>
              </a:lnSpc>
            </a:pPr>
            <a:r>
              <a:rPr lang="en-US" sz="3399">
                <a:solidFill>
                  <a:srgbClr val="FFFFFF"/>
                </a:solidFill>
                <a:latin typeface="Montserrat"/>
                <a:ea typeface="Montserrat"/>
                <a:cs typeface="Montserrat"/>
                <a:sym typeface="Montserrat"/>
              </a:rPr>
              <a:t>Kết luận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3291212" y="1400023"/>
            <a:ext cx="10251719" cy="781050"/>
          </a:xfrm>
          <a:prstGeom prst="rect">
            <a:avLst/>
          </a:prstGeom>
        </p:spPr>
        <p:txBody>
          <a:bodyPr lIns="0" tIns="0" rIns="0" bIns="0" rtlCol="0" anchor="t">
            <a:spAutoFit/>
          </a:bodyPr>
          <a:lstStyle/>
          <a:p>
            <a:pPr algn="l">
              <a:lnSpc>
                <a:spcPts val="6220"/>
              </a:lnSpc>
            </a:pPr>
            <a:r>
              <a:rPr lang="en-US" sz="5184" b="1">
                <a:solidFill>
                  <a:srgbClr val="EC9F48"/>
                </a:solidFill>
                <a:latin typeface="Noto Sans Bold"/>
                <a:ea typeface="Noto Sans Bold"/>
                <a:cs typeface="Noto Sans Bold"/>
                <a:sym typeface="Noto Sans Bold"/>
              </a:rPr>
              <a:t>Tổng quan về đề tài</a:t>
            </a:r>
          </a:p>
        </p:txBody>
      </p:sp>
      <p:sp>
        <p:nvSpPr>
          <p:cNvPr id="4" name="Freeform 4" descr="preencoded.png"/>
          <p:cNvSpPr/>
          <p:nvPr/>
        </p:nvSpPr>
        <p:spPr>
          <a:xfrm>
            <a:off x="926744" y="876519"/>
            <a:ext cx="1828057" cy="1828057"/>
          </a:xfrm>
          <a:custGeom>
            <a:avLst/>
            <a:gdLst/>
            <a:ahLst/>
            <a:cxnLst/>
            <a:rect l="l" t="t" r="r" b="b"/>
            <a:pathLst>
              <a:path w="1828057" h="1828057">
                <a:moveTo>
                  <a:pt x="0" y="0"/>
                </a:moveTo>
                <a:lnTo>
                  <a:pt x="1828057" y="0"/>
                </a:lnTo>
                <a:lnTo>
                  <a:pt x="1828057" y="1828057"/>
                </a:lnTo>
                <a:lnTo>
                  <a:pt x="0" y="1828057"/>
                </a:lnTo>
                <a:lnTo>
                  <a:pt x="0" y="0"/>
                </a:lnTo>
                <a:close/>
              </a:path>
            </a:pathLst>
          </a:custGeom>
          <a:blipFill>
            <a:blip r:embed="rId3"/>
            <a:stretch>
              <a:fillRect/>
            </a:stretch>
          </a:blipFill>
        </p:spPr>
      </p:sp>
      <p:sp>
        <p:nvSpPr>
          <p:cNvPr id="5" name="TextBox 5"/>
          <p:cNvSpPr txBox="1"/>
          <p:nvPr/>
        </p:nvSpPr>
        <p:spPr>
          <a:xfrm>
            <a:off x="579382" y="1096381"/>
            <a:ext cx="2522782" cy="1797939"/>
          </a:xfrm>
          <a:prstGeom prst="rect">
            <a:avLst/>
          </a:prstGeom>
        </p:spPr>
        <p:txBody>
          <a:bodyPr lIns="0" tIns="0" rIns="0" bIns="0" rtlCol="0" anchor="t">
            <a:spAutoFit/>
          </a:bodyPr>
          <a:lstStyle/>
          <a:p>
            <a:pPr algn="ctr">
              <a:lnSpc>
                <a:spcPts val="10497"/>
              </a:lnSpc>
            </a:pPr>
            <a:r>
              <a:rPr lang="en-US" sz="7776" b="1">
                <a:solidFill>
                  <a:srgbClr val="CD9B63"/>
                </a:solidFill>
                <a:latin typeface="Noto Sans Bold"/>
                <a:ea typeface="Noto Sans Bold"/>
                <a:cs typeface="Noto Sans Bold"/>
                <a:sym typeface="Noto Sans Bold"/>
              </a:rPr>
              <a:t>01</a:t>
            </a:r>
          </a:p>
        </p:txBody>
      </p:sp>
      <p:sp>
        <p:nvSpPr>
          <p:cNvPr id="6" name="Freeform 6" descr="preencoded.png"/>
          <p:cNvSpPr/>
          <p:nvPr/>
        </p:nvSpPr>
        <p:spPr>
          <a:xfrm>
            <a:off x="3291212" y="2481062"/>
            <a:ext cx="12624968" cy="5324875"/>
          </a:xfrm>
          <a:custGeom>
            <a:avLst/>
            <a:gdLst/>
            <a:ahLst/>
            <a:cxnLst/>
            <a:rect l="l" t="t" r="r" b="b"/>
            <a:pathLst>
              <a:path w="12624968" h="5324875">
                <a:moveTo>
                  <a:pt x="0" y="0"/>
                </a:moveTo>
                <a:lnTo>
                  <a:pt x="12624968" y="0"/>
                </a:lnTo>
                <a:lnTo>
                  <a:pt x="12624968" y="5324876"/>
                </a:lnTo>
                <a:lnTo>
                  <a:pt x="0" y="5324876"/>
                </a:lnTo>
                <a:lnTo>
                  <a:pt x="0" y="0"/>
                </a:lnTo>
                <a:close/>
              </a:path>
            </a:pathLst>
          </a:custGeom>
          <a:blipFill>
            <a:blip r:embed="rId4">
              <a:alphaModFix amt="40000"/>
            </a:blip>
            <a:stretch>
              <a:fillRect l="-4" r="-3"/>
            </a:stretch>
          </a:blipFill>
        </p:spPr>
      </p:sp>
      <p:sp>
        <p:nvSpPr>
          <p:cNvPr id="7" name="TextBox 7"/>
          <p:cNvSpPr txBox="1"/>
          <p:nvPr/>
        </p:nvSpPr>
        <p:spPr>
          <a:xfrm>
            <a:off x="4597100" y="2822337"/>
            <a:ext cx="3443436" cy="580390"/>
          </a:xfrm>
          <a:prstGeom prst="rect">
            <a:avLst/>
          </a:prstGeom>
        </p:spPr>
        <p:txBody>
          <a:bodyPr lIns="0" tIns="0" rIns="0" bIns="0" rtlCol="0" anchor="t">
            <a:spAutoFit/>
          </a:bodyPr>
          <a:lstStyle/>
          <a:p>
            <a:pPr algn="ctr">
              <a:lnSpc>
                <a:spcPts val="4759"/>
              </a:lnSpc>
            </a:pPr>
            <a:r>
              <a:rPr lang="en-US" sz="3399">
                <a:solidFill>
                  <a:srgbClr val="FFFFFF"/>
                </a:solidFill>
                <a:latin typeface="Noto Sans"/>
                <a:ea typeface="Noto Sans"/>
                <a:cs typeface="Noto Sans"/>
                <a:sym typeface="Noto Sans"/>
              </a:rPr>
              <a:t>Lý do chọn đề tài</a:t>
            </a:r>
          </a:p>
        </p:txBody>
      </p:sp>
      <p:sp>
        <p:nvSpPr>
          <p:cNvPr id="8" name="Freeform 8" descr="preencoded.png"/>
          <p:cNvSpPr/>
          <p:nvPr/>
        </p:nvSpPr>
        <p:spPr>
          <a:xfrm>
            <a:off x="3512224" y="2808461"/>
            <a:ext cx="674816" cy="674816"/>
          </a:xfrm>
          <a:custGeom>
            <a:avLst/>
            <a:gdLst/>
            <a:ahLst/>
            <a:cxnLst/>
            <a:rect l="l" t="t" r="r" b="b"/>
            <a:pathLst>
              <a:path w="674816" h="674816">
                <a:moveTo>
                  <a:pt x="0" y="0"/>
                </a:moveTo>
                <a:lnTo>
                  <a:pt x="674816" y="0"/>
                </a:lnTo>
                <a:lnTo>
                  <a:pt x="674816" y="674816"/>
                </a:lnTo>
                <a:lnTo>
                  <a:pt x="0" y="674816"/>
                </a:lnTo>
                <a:lnTo>
                  <a:pt x="0" y="0"/>
                </a:lnTo>
                <a:close/>
              </a:path>
            </a:pathLst>
          </a:custGeom>
          <a:blipFill>
            <a:blip r:embed="rId5"/>
            <a:stretch>
              <a:fillRect/>
            </a:stretch>
          </a:blipFill>
        </p:spPr>
      </p:sp>
      <p:sp>
        <p:nvSpPr>
          <p:cNvPr id="9" name="Freeform 9" descr="preencoded.png"/>
          <p:cNvSpPr/>
          <p:nvPr/>
        </p:nvSpPr>
        <p:spPr>
          <a:xfrm>
            <a:off x="3542480" y="4498941"/>
            <a:ext cx="644559" cy="644559"/>
          </a:xfrm>
          <a:custGeom>
            <a:avLst/>
            <a:gdLst/>
            <a:ahLst/>
            <a:cxnLst/>
            <a:rect l="l" t="t" r="r" b="b"/>
            <a:pathLst>
              <a:path w="644559" h="644559">
                <a:moveTo>
                  <a:pt x="0" y="0"/>
                </a:moveTo>
                <a:lnTo>
                  <a:pt x="644560" y="0"/>
                </a:lnTo>
                <a:lnTo>
                  <a:pt x="644560" y="644559"/>
                </a:lnTo>
                <a:lnTo>
                  <a:pt x="0" y="644559"/>
                </a:lnTo>
                <a:lnTo>
                  <a:pt x="0" y="0"/>
                </a:lnTo>
                <a:close/>
              </a:path>
            </a:pathLst>
          </a:custGeom>
          <a:blipFill>
            <a:blip r:embed="rId5"/>
            <a:stretch>
              <a:fillRect/>
            </a:stretch>
          </a:blipFill>
        </p:spPr>
      </p:sp>
      <p:sp>
        <p:nvSpPr>
          <p:cNvPr id="10" name="TextBox 10"/>
          <p:cNvSpPr txBox="1"/>
          <p:nvPr/>
        </p:nvSpPr>
        <p:spPr>
          <a:xfrm>
            <a:off x="4399080" y="4563110"/>
            <a:ext cx="9143851" cy="580390"/>
          </a:xfrm>
          <a:prstGeom prst="rect">
            <a:avLst/>
          </a:prstGeom>
        </p:spPr>
        <p:txBody>
          <a:bodyPr lIns="0" tIns="0" rIns="0" bIns="0" rtlCol="0" anchor="t">
            <a:spAutoFit/>
          </a:bodyPr>
          <a:lstStyle/>
          <a:p>
            <a:pPr algn="ctr">
              <a:lnSpc>
                <a:spcPts val="4759"/>
              </a:lnSpc>
            </a:pPr>
            <a:r>
              <a:rPr lang="en-US" sz="3399">
                <a:solidFill>
                  <a:srgbClr val="FFFFFF"/>
                </a:solidFill>
                <a:latin typeface="Noto Sans"/>
                <a:ea typeface="Noto Sans"/>
                <a:cs typeface="Noto Sans"/>
                <a:sym typeface="Noto Sans"/>
              </a:rPr>
              <a:t>Mục đích đối tượng và đối tượng nghiên cứu </a:t>
            </a:r>
          </a:p>
        </p:txBody>
      </p:sp>
      <p:sp>
        <p:nvSpPr>
          <p:cNvPr id="11" name="Freeform 11" descr="preencoded.png"/>
          <p:cNvSpPr/>
          <p:nvPr/>
        </p:nvSpPr>
        <p:spPr>
          <a:xfrm>
            <a:off x="3542480" y="6162675"/>
            <a:ext cx="644559" cy="644559"/>
          </a:xfrm>
          <a:custGeom>
            <a:avLst/>
            <a:gdLst/>
            <a:ahLst/>
            <a:cxnLst/>
            <a:rect l="l" t="t" r="r" b="b"/>
            <a:pathLst>
              <a:path w="644559" h="644559">
                <a:moveTo>
                  <a:pt x="0" y="0"/>
                </a:moveTo>
                <a:lnTo>
                  <a:pt x="644560" y="0"/>
                </a:lnTo>
                <a:lnTo>
                  <a:pt x="644560" y="644559"/>
                </a:lnTo>
                <a:lnTo>
                  <a:pt x="0" y="644559"/>
                </a:lnTo>
                <a:lnTo>
                  <a:pt x="0" y="0"/>
                </a:lnTo>
                <a:close/>
              </a:path>
            </a:pathLst>
          </a:custGeom>
          <a:blipFill>
            <a:blip r:embed="rId5"/>
            <a:stretch>
              <a:fillRect/>
            </a:stretch>
          </a:blipFill>
        </p:spPr>
      </p:sp>
      <p:sp>
        <p:nvSpPr>
          <p:cNvPr id="12" name="TextBox 12"/>
          <p:cNvSpPr txBox="1"/>
          <p:nvPr/>
        </p:nvSpPr>
        <p:spPr>
          <a:xfrm>
            <a:off x="4422840" y="6183664"/>
            <a:ext cx="5180856" cy="1180465"/>
          </a:xfrm>
          <a:prstGeom prst="rect">
            <a:avLst/>
          </a:prstGeom>
        </p:spPr>
        <p:txBody>
          <a:bodyPr lIns="0" tIns="0" rIns="0" bIns="0" rtlCol="0" anchor="t">
            <a:spAutoFit/>
          </a:bodyPr>
          <a:lstStyle/>
          <a:p>
            <a:pPr algn="ctr">
              <a:lnSpc>
                <a:spcPts val="4759"/>
              </a:lnSpc>
            </a:pPr>
            <a:r>
              <a:rPr lang="en-US" sz="3399">
                <a:solidFill>
                  <a:srgbClr val="FFFFFF"/>
                </a:solidFill>
                <a:latin typeface="Noto Sans"/>
                <a:ea typeface="Noto Sans"/>
                <a:cs typeface="Noto Sans"/>
                <a:sym typeface="Noto Sans"/>
              </a:rPr>
              <a:t>Phương pháp nghiên cứu</a:t>
            </a:r>
          </a:p>
          <a:p>
            <a:pPr algn="ctr">
              <a:lnSpc>
                <a:spcPts val="4759"/>
              </a:lnSpc>
            </a:pPr>
            <a:endParaRPr lang="en-US" sz="3399">
              <a:solidFill>
                <a:srgbClr val="FFFFFF"/>
              </a:solidFill>
              <a:latin typeface="Noto Sans"/>
              <a:ea typeface="Noto Sans"/>
              <a:cs typeface="Noto Sans"/>
              <a:sym typeface="Noto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2739089" y="1028700"/>
            <a:ext cx="10251719" cy="781050"/>
          </a:xfrm>
          <a:prstGeom prst="rect">
            <a:avLst/>
          </a:prstGeom>
        </p:spPr>
        <p:txBody>
          <a:bodyPr lIns="0" tIns="0" rIns="0" bIns="0" rtlCol="0" anchor="t">
            <a:spAutoFit/>
          </a:bodyPr>
          <a:lstStyle/>
          <a:p>
            <a:pPr algn="l">
              <a:lnSpc>
                <a:spcPts val="6220"/>
              </a:lnSpc>
            </a:pPr>
            <a:r>
              <a:rPr lang="en-US" sz="5184" b="1">
                <a:solidFill>
                  <a:srgbClr val="EC9F48"/>
                </a:solidFill>
                <a:latin typeface="Noto Sans Bold"/>
                <a:ea typeface="Noto Sans Bold"/>
                <a:cs typeface="Noto Sans Bold"/>
                <a:sym typeface="Noto Sans Bold"/>
              </a:rPr>
              <a:t>Lý do chọn đề tài</a:t>
            </a:r>
          </a:p>
        </p:txBody>
      </p:sp>
      <p:sp>
        <p:nvSpPr>
          <p:cNvPr id="4" name="Freeform 4" descr="preencoded.png"/>
          <p:cNvSpPr/>
          <p:nvPr/>
        </p:nvSpPr>
        <p:spPr>
          <a:xfrm>
            <a:off x="714951" y="367806"/>
            <a:ext cx="1828057" cy="1828057"/>
          </a:xfrm>
          <a:custGeom>
            <a:avLst/>
            <a:gdLst/>
            <a:ahLst/>
            <a:cxnLst/>
            <a:rect l="l" t="t" r="r" b="b"/>
            <a:pathLst>
              <a:path w="1828057" h="1828057">
                <a:moveTo>
                  <a:pt x="0" y="0"/>
                </a:moveTo>
                <a:lnTo>
                  <a:pt x="1828057" y="0"/>
                </a:lnTo>
                <a:lnTo>
                  <a:pt x="1828057" y="1828057"/>
                </a:lnTo>
                <a:lnTo>
                  <a:pt x="0" y="1828057"/>
                </a:lnTo>
                <a:lnTo>
                  <a:pt x="0" y="0"/>
                </a:lnTo>
                <a:close/>
              </a:path>
            </a:pathLst>
          </a:custGeom>
          <a:blipFill>
            <a:blip r:embed="rId3"/>
            <a:stretch>
              <a:fillRect/>
            </a:stretch>
          </a:blipFill>
        </p:spPr>
      </p:sp>
      <p:sp>
        <p:nvSpPr>
          <p:cNvPr id="5" name="Freeform 5" descr="preencoded.png"/>
          <p:cNvSpPr/>
          <p:nvPr/>
        </p:nvSpPr>
        <p:spPr>
          <a:xfrm>
            <a:off x="1291571" y="944427"/>
            <a:ext cx="674816" cy="674816"/>
          </a:xfrm>
          <a:custGeom>
            <a:avLst/>
            <a:gdLst/>
            <a:ahLst/>
            <a:cxnLst/>
            <a:rect l="l" t="t" r="r" b="b"/>
            <a:pathLst>
              <a:path w="674816" h="674816">
                <a:moveTo>
                  <a:pt x="0" y="0"/>
                </a:moveTo>
                <a:lnTo>
                  <a:pt x="674816" y="0"/>
                </a:lnTo>
                <a:lnTo>
                  <a:pt x="674816" y="674815"/>
                </a:lnTo>
                <a:lnTo>
                  <a:pt x="0" y="674815"/>
                </a:lnTo>
                <a:lnTo>
                  <a:pt x="0" y="0"/>
                </a:lnTo>
                <a:close/>
              </a:path>
            </a:pathLst>
          </a:custGeom>
          <a:blipFill>
            <a:blip r:embed="rId4"/>
            <a:stretch>
              <a:fillRect/>
            </a:stretch>
          </a:blipFill>
        </p:spPr>
      </p:sp>
      <p:sp>
        <p:nvSpPr>
          <p:cNvPr id="6" name="Freeform 6" descr="preencoded.png"/>
          <p:cNvSpPr/>
          <p:nvPr/>
        </p:nvSpPr>
        <p:spPr>
          <a:xfrm>
            <a:off x="4267613" y="2320834"/>
            <a:ext cx="4067346" cy="7749950"/>
          </a:xfrm>
          <a:custGeom>
            <a:avLst/>
            <a:gdLst/>
            <a:ahLst/>
            <a:cxnLst/>
            <a:rect l="l" t="t" r="r" b="b"/>
            <a:pathLst>
              <a:path w="4067346" h="7749950">
                <a:moveTo>
                  <a:pt x="0" y="0"/>
                </a:moveTo>
                <a:lnTo>
                  <a:pt x="4067346" y="0"/>
                </a:lnTo>
                <a:lnTo>
                  <a:pt x="4067346" y="7749949"/>
                </a:lnTo>
                <a:lnTo>
                  <a:pt x="0" y="7749949"/>
                </a:lnTo>
                <a:lnTo>
                  <a:pt x="0" y="0"/>
                </a:lnTo>
                <a:close/>
              </a:path>
            </a:pathLst>
          </a:custGeom>
          <a:blipFill>
            <a:blip r:embed="rId5"/>
            <a:stretch>
              <a:fillRect t="-118" b="-118"/>
            </a:stretch>
          </a:blipFill>
        </p:spPr>
      </p:sp>
      <p:sp>
        <p:nvSpPr>
          <p:cNvPr id="7" name="Freeform 7" descr="preencoded.png"/>
          <p:cNvSpPr/>
          <p:nvPr/>
        </p:nvSpPr>
        <p:spPr>
          <a:xfrm>
            <a:off x="10336193" y="2194018"/>
            <a:ext cx="4067346" cy="7749950"/>
          </a:xfrm>
          <a:custGeom>
            <a:avLst/>
            <a:gdLst/>
            <a:ahLst/>
            <a:cxnLst/>
            <a:rect l="l" t="t" r="r" b="b"/>
            <a:pathLst>
              <a:path w="4067346" h="7749950">
                <a:moveTo>
                  <a:pt x="0" y="0"/>
                </a:moveTo>
                <a:lnTo>
                  <a:pt x="4067346" y="0"/>
                </a:lnTo>
                <a:lnTo>
                  <a:pt x="4067346" y="7749949"/>
                </a:lnTo>
                <a:lnTo>
                  <a:pt x="0" y="7749949"/>
                </a:lnTo>
                <a:lnTo>
                  <a:pt x="0" y="0"/>
                </a:lnTo>
                <a:close/>
              </a:path>
            </a:pathLst>
          </a:custGeom>
          <a:blipFill>
            <a:blip r:embed="rId6"/>
            <a:stretch>
              <a:fillRect t="-118" b="-118"/>
            </a:stretch>
          </a:blipFill>
        </p:spPr>
      </p:sp>
      <p:sp>
        <p:nvSpPr>
          <p:cNvPr id="8" name="TextBox 8"/>
          <p:cNvSpPr txBox="1"/>
          <p:nvPr/>
        </p:nvSpPr>
        <p:spPr>
          <a:xfrm>
            <a:off x="4350522" y="2827002"/>
            <a:ext cx="3901529" cy="1180465"/>
          </a:xfrm>
          <a:prstGeom prst="rect">
            <a:avLst/>
          </a:prstGeom>
        </p:spPr>
        <p:txBody>
          <a:bodyPr lIns="0" tIns="0" rIns="0" bIns="0" rtlCol="0" anchor="t">
            <a:spAutoFit/>
          </a:bodyPr>
          <a:lstStyle/>
          <a:p>
            <a:pPr algn="ctr">
              <a:lnSpc>
                <a:spcPts val="4759"/>
              </a:lnSpc>
            </a:pPr>
            <a:r>
              <a:rPr lang="en-US" sz="3399">
                <a:solidFill>
                  <a:srgbClr val="FFFFFF"/>
                </a:solidFill>
                <a:latin typeface="Montserrat"/>
                <a:ea typeface="Montserrat"/>
                <a:cs typeface="Montserrat"/>
                <a:sym typeface="Montserrat"/>
              </a:rPr>
              <a:t>Nhu cầu thực tiễn</a:t>
            </a:r>
          </a:p>
          <a:p>
            <a:pPr algn="ctr">
              <a:lnSpc>
                <a:spcPts val="4759"/>
              </a:lnSpc>
            </a:pPr>
            <a:endParaRPr lang="en-US" sz="3399">
              <a:solidFill>
                <a:srgbClr val="FFFFFF"/>
              </a:solidFill>
              <a:latin typeface="Montserrat"/>
              <a:ea typeface="Montserrat"/>
              <a:cs typeface="Montserrat"/>
              <a:sym typeface="Montserrat"/>
            </a:endParaRPr>
          </a:p>
        </p:txBody>
      </p:sp>
      <p:sp>
        <p:nvSpPr>
          <p:cNvPr id="9" name="TextBox 9"/>
          <p:cNvSpPr txBox="1"/>
          <p:nvPr/>
        </p:nvSpPr>
        <p:spPr>
          <a:xfrm>
            <a:off x="4408490" y="4287674"/>
            <a:ext cx="3785592" cy="2511022"/>
          </a:xfrm>
          <a:prstGeom prst="rect">
            <a:avLst/>
          </a:prstGeom>
        </p:spPr>
        <p:txBody>
          <a:bodyPr lIns="0" tIns="0" rIns="0" bIns="0" rtlCol="0" anchor="t">
            <a:spAutoFit/>
          </a:bodyPr>
          <a:lstStyle/>
          <a:p>
            <a:pPr algn="ctr">
              <a:lnSpc>
                <a:spcPts val="3347"/>
              </a:lnSpc>
            </a:pPr>
            <a:r>
              <a:rPr lang="en-US" sz="2390">
                <a:solidFill>
                  <a:srgbClr val="FFFFFF"/>
                </a:solidFill>
                <a:latin typeface="Times New Roman"/>
                <a:ea typeface="Times New Roman"/>
                <a:cs typeface="Times New Roman"/>
                <a:sym typeface="Times New Roman"/>
              </a:rPr>
              <a:t>Giá nhà đất TP.HCM phân hóa</a:t>
            </a:r>
          </a:p>
          <a:p>
            <a:pPr algn="ctr">
              <a:lnSpc>
                <a:spcPts val="3347"/>
              </a:lnSpc>
            </a:pPr>
            <a:r>
              <a:rPr lang="en-US" sz="2390">
                <a:solidFill>
                  <a:srgbClr val="FFFFFF"/>
                </a:solidFill>
                <a:latin typeface="Times New Roman"/>
                <a:ea typeface="Times New Roman"/>
                <a:cs typeface="Times New Roman"/>
                <a:sym typeface="Times New Roman"/>
              </a:rPr>
              <a:t> theo quận huyện; </a:t>
            </a:r>
          </a:p>
          <a:p>
            <a:pPr algn="ctr">
              <a:lnSpc>
                <a:spcPts val="3347"/>
              </a:lnSpc>
            </a:pPr>
            <a:r>
              <a:rPr lang="en-US" sz="2390">
                <a:solidFill>
                  <a:srgbClr val="FFFFFF"/>
                </a:solidFill>
                <a:latin typeface="Times New Roman"/>
                <a:ea typeface="Times New Roman"/>
                <a:cs typeface="Times New Roman"/>
                <a:sym typeface="Times New Roman"/>
              </a:rPr>
              <a:t>trung tâm cao hơn ngoại thành,</a:t>
            </a:r>
          </a:p>
          <a:p>
            <a:pPr algn="ctr">
              <a:lnSpc>
                <a:spcPts val="3347"/>
              </a:lnSpc>
            </a:pPr>
            <a:r>
              <a:rPr lang="en-US" sz="2390">
                <a:solidFill>
                  <a:srgbClr val="FFFFFF"/>
                </a:solidFill>
                <a:latin typeface="Times New Roman"/>
                <a:ea typeface="Times New Roman"/>
                <a:cs typeface="Times New Roman"/>
                <a:sym typeface="Times New Roman"/>
              </a:rPr>
              <a:t> phản ánh hạ tầng,</a:t>
            </a:r>
          </a:p>
          <a:p>
            <a:pPr algn="ctr">
              <a:lnSpc>
                <a:spcPts val="3347"/>
              </a:lnSpc>
            </a:pPr>
            <a:r>
              <a:rPr lang="en-US" sz="2390">
                <a:solidFill>
                  <a:srgbClr val="FFFFFF"/>
                </a:solidFill>
                <a:latin typeface="Times New Roman"/>
                <a:ea typeface="Times New Roman"/>
                <a:cs typeface="Times New Roman"/>
                <a:sym typeface="Times New Roman"/>
              </a:rPr>
              <a:t> đô thị hóa, hỗ trợ thị trường, </a:t>
            </a:r>
          </a:p>
          <a:p>
            <a:pPr algn="ctr">
              <a:lnSpc>
                <a:spcPts val="3347"/>
              </a:lnSpc>
            </a:pPr>
            <a:r>
              <a:rPr lang="en-US" sz="2390">
                <a:solidFill>
                  <a:srgbClr val="FFFFFF"/>
                </a:solidFill>
                <a:latin typeface="Times New Roman"/>
                <a:ea typeface="Times New Roman"/>
                <a:cs typeface="Times New Roman"/>
                <a:sym typeface="Times New Roman"/>
              </a:rPr>
              <a:t>quyết định đầu tư.</a:t>
            </a:r>
          </a:p>
        </p:txBody>
      </p:sp>
      <p:sp>
        <p:nvSpPr>
          <p:cNvPr id="10" name="TextBox 10"/>
          <p:cNvSpPr txBox="1"/>
          <p:nvPr/>
        </p:nvSpPr>
        <p:spPr>
          <a:xfrm>
            <a:off x="10480201" y="2551546"/>
            <a:ext cx="3779330" cy="1666461"/>
          </a:xfrm>
          <a:prstGeom prst="rect">
            <a:avLst/>
          </a:prstGeom>
        </p:spPr>
        <p:txBody>
          <a:bodyPr lIns="0" tIns="0" rIns="0" bIns="0" rtlCol="0" anchor="t">
            <a:spAutoFit/>
          </a:bodyPr>
          <a:lstStyle/>
          <a:p>
            <a:pPr algn="ctr">
              <a:lnSpc>
                <a:spcPts val="4458"/>
              </a:lnSpc>
            </a:pPr>
            <a:r>
              <a:rPr lang="en-US" sz="3184">
                <a:solidFill>
                  <a:srgbClr val="FFFFFF"/>
                </a:solidFill>
                <a:latin typeface="Montserrat"/>
                <a:ea typeface="Montserrat"/>
                <a:cs typeface="Montserrat"/>
                <a:sym typeface="Montserrat"/>
              </a:rPr>
              <a:t>Áp dụng kiến thức</a:t>
            </a:r>
          </a:p>
          <a:p>
            <a:pPr algn="ctr">
              <a:lnSpc>
                <a:spcPts val="4458"/>
              </a:lnSpc>
            </a:pPr>
            <a:r>
              <a:rPr lang="en-US" sz="3184">
                <a:solidFill>
                  <a:srgbClr val="FFFFFF"/>
                </a:solidFill>
                <a:latin typeface="Noto Sans"/>
                <a:ea typeface="Noto Sans"/>
                <a:cs typeface="Noto Sans"/>
                <a:sym typeface="Noto Sans"/>
              </a:rPr>
              <a:t> môn học</a:t>
            </a:r>
          </a:p>
          <a:p>
            <a:pPr algn="ctr">
              <a:lnSpc>
                <a:spcPts val="4458"/>
              </a:lnSpc>
            </a:pPr>
            <a:endParaRPr lang="en-US" sz="3184">
              <a:solidFill>
                <a:srgbClr val="FFFFFF"/>
              </a:solidFill>
              <a:latin typeface="Noto Sans"/>
              <a:ea typeface="Noto Sans"/>
              <a:cs typeface="Noto Sans"/>
              <a:sym typeface="Noto Sans"/>
            </a:endParaRPr>
          </a:p>
        </p:txBody>
      </p:sp>
      <p:sp>
        <p:nvSpPr>
          <p:cNvPr id="11" name="TextBox 11"/>
          <p:cNvSpPr txBox="1"/>
          <p:nvPr/>
        </p:nvSpPr>
        <p:spPr>
          <a:xfrm>
            <a:off x="10480201" y="4300933"/>
            <a:ext cx="3811898" cy="2573939"/>
          </a:xfrm>
          <a:prstGeom prst="rect">
            <a:avLst/>
          </a:prstGeom>
        </p:spPr>
        <p:txBody>
          <a:bodyPr lIns="0" tIns="0" rIns="0" bIns="0" rtlCol="0" anchor="t">
            <a:spAutoFit/>
          </a:bodyPr>
          <a:lstStyle/>
          <a:p>
            <a:pPr algn="ctr">
              <a:lnSpc>
                <a:spcPts val="2946"/>
              </a:lnSpc>
            </a:pPr>
            <a:r>
              <a:rPr lang="en-US" sz="2104">
                <a:solidFill>
                  <a:srgbClr val="FFFFFF"/>
                </a:solidFill>
                <a:latin typeface="Noto Sans"/>
                <a:ea typeface="Noto Sans"/>
                <a:cs typeface="Noto Sans"/>
                <a:sym typeface="Noto Sans"/>
              </a:rPr>
              <a:t>Đề tài giúp sinh viên vận dụng</a:t>
            </a:r>
          </a:p>
          <a:p>
            <a:pPr algn="ctr">
              <a:lnSpc>
                <a:spcPts val="2946"/>
              </a:lnSpc>
            </a:pPr>
            <a:r>
              <a:rPr lang="en-US" sz="2104">
                <a:solidFill>
                  <a:srgbClr val="FFFFFF"/>
                </a:solidFill>
                <a:latin typeface="Noto Sans"/>
                <a:ea typeface="Noto Sans"/>
                <a:cs typeface="Noto Sans"/>
                <a:sym typeface="Noto Sans"/>
              </a:rPr>
              <a:t>phân tích dữ liệu,</a:t>
            </a:r>
          </a:p>
          <a:p>
            <a:pPr algn="ctr">
              <a:lnSpc>
                <a:spcPts val="2946"/>
              </a:lnSpc>
            </a:pPr>
            <a:r>
              <a:rPr lang="en-US" sz="2104">
                <a:solidFill>
                  <a:srgbClr val="FFFFFF"/>
                </a:solidFill>
                <a:latin typeface="Noto Sans"/>
                <a:ea typeface="Noto Sans"/>
                <a:cs typeface="Noto Sans"/>
                <a:sym typeface="Noto Sans"/>
              </a:rPr>
              <a:t> Python, thư viện NumPy, </a:t>
            </a:r>
          </a:p>
          <a:p>
            <a:pPr algn="ctr">
              <a:lnSpc>
                <a:spcPts val="2946"/>
              </a:lnSpc>
            </a:pPr>
            <a:r>
              <a:rPr lang="en-US" sz="2104">
                <a:solidFill>
                  <a:srgbClr val="FFFFFF"/>
                </a:solidFill>
                <a:latin typeface="Noto Sans"/>
                <a:ea typeface="Noto Sans"/>
                <a:cs typeface="Noto Sans"/>
                <a:sym typeface="Noto Sans"/>
              </a:rPr>
              <a:t>Pandas và trực quan hóa </a:t>
            </a:r>
          </a:p>
          <a:p>
            <a:pPr algn="ctr">
              <a:lnSpc>
                <a:spcPts val="2946"/>
              </a:lnSpc>
            </a:pPr>
            <a:r>
              <a:rPr lang="en-US" sz="2104">
                <a:solidFill>
                  <a:srgbClr val="FFFFFF"/>
                </a:solidFill>
                <a:latin typeface="Noto Sans"/>
                <a:ea typeface="Noto Sans"/>
                <a:cs typeface="Noto Sans"/>
                <a:sym typeface="Noto Sans"/>
              </a:rPr>
              <a:t>để giải quyết bài toán thực tế, </a:t>
            </a:r>
          </a:p>
          <a:p>
            <a:pPr algn="ctr">
              <a:lnSpc>
                <a:spcPts val="2946"/>
              </a:lnSpc>
            </a:pPr>
            <a:r>
              <a:rPr lang="en-US" sz="2104">
                <a:solidFill>
                  <a:srgbClr val="FFFFFF"/>
                </a:solidFill>
                <a:latin typeface="Noto Sans"/>
                <a:ea typeface="Noto Sans"/>
                <a:cs typeface="Noto Sans"/>
                <a:sym typeface="Noto Sans"/>
              </a:rPr>
              <a:t>nâng cao kỹ năng</a:t>
            </a:r>
          </a:p>
          <a:p>
            <a:pPr algn="ctr">
              <a:lnSpc>
                <a:spcPts val="2946"/>
              </a:lnSpc>
            </a:pPr>
            <a:r>
              <a:rPr lang="en-US" sz="2104">
                <a:solidFill>
                  <a:srgbClr val="FFFFFF"/>
                </a:solidFill>
                <a:latin typeface="Noto Sans"/>
                <a:ea typeface="Noto Sans"/>
                <a:cs typeface="Noto Sans"/>
                <a:sym typeface="Noto Sans"/>
              </a:rPr>
              <a:t> khoa học dữ liệu</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1138289"/>
            <a:ext cx="18288000" cy="7223760"/>
          </a:xfrm>
          <a:custGeom>
            <a:avLst/>
            <a:gdLst/>
            <a:ahLst/>
            <a:cxnLst/>
            <a:rect l="l" t="t" r="r" b="b"/>
            <a:pathLst>
              <a:path w="18288000" h="7223760">
                <a:moveTo>
                  <a:pt x="0" y="0"/>
                </a:moveTo>
                <a:lnTo>
                  <a:pt x="18288000" y="0"/>
                </a:lnTo>
                <a:lnTo>
                  <a:pt x="18288000" y="7223760"/>
                </a:lnTo>
                <a:lnTo>
                  <a:pt x="0" y="7223760"/>
                </a:lnTo>
                <a:lnTo>
                  <a:pt x="0" y="0"/>
                </a:lnTo>
                <a:close/>
              </a:path>
            </a:pathLst>
          </a:custGeom>
          <a:blipFill>
            <a:blip r:embed="rId3"/>
            <a:stretch>
              <a:fillRect/>
            </a:stretch>
          </a:blipFill>
        </p:spPr>
      </p:sp>
      <p:sp>
        <p:nvSpPr>
          <p:cNvPr id="4" name="Freeform 4" descr="preencoded.png"/>
          <p:cNvSpPr/>
          <p:nvPr/>
        </p:nvSpPr>
        <p:spPr>
          <a:xfrm>
            <a:off x="17357630" y="9446427"/>
            <a:ext cx="674816" cy="674816"/>
          </a:xfrm>
          <a:custGeom>
            <a:avLst/>
            <a:gdLst/>
            <a:ahLst/>
            <a:cxnLst/>
            <a:rect l="l" t="t" r="r" b="b"/>
            <a:pathLst>
              <a:path w="674816" h="674816">
                <a:moveTo>
                  <a:pt x="0" y="0"/>
                </a:moveTo>
                <a:lnTo>
                  <a:pt x="674815" y="0"/>
                </a:lnTo>
                <a:lnTo>
                  <a:pt x="674815" y="674816"/>
                </a:lnTo>
                <a:lnTo>
                  <a:pt x="0" y="674816"/>
                </a:lnTo>
                <a:lnTo>
                  <a:pt x="0" y="0"/>
                </a:lnTo>
                <a:close/>
              </a:path>
            </a:pathLst>
          </a:custGeom>
          <a:blipFill>
            <a:blip r:embed="rId4"/>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1312412"/>
            <a:ext cx="18288000" cy="6766560"/>
          </a:xfrm>
          <a:custGeom>
            <a:avLst/>
            <a:gdLst/>
            <a:ahLst/>
            <a:cxnLst/>
            <a:rect l="l" t="t" r="r" b="b"/>
            <a:pathLst>
              <a:path w="18288000" h="6766560">
                <a:moveTo>
                  <a:pt x="0" y="0"/>
                </a:moveTo>
                <a:lnTo>
                  <a:pt x="18288000" y="0"/>
                </a:lnTo>
                <a:lnTo>
                  <a:pt x="18288000" y="6766560"/>
                </a:lnTo>
                <a:lnTo>
                  <a:pt x="0" y="6766560"/>
                </a:lnTo>
                <a:lnTo>
                  <a:pt x="0" y="0"/>
                </a:lnTo>
                <a:close/>
              </a:path>
            </a:pathLst>
          </a:custGeom>
          <a:blipFill>
            <a:blip r:embed="rId3"/>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3066" r="-3066"/>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21025"/>
            <a:ext cx="18383172" cy="10468537"/>
          </a:xfrm>
          <a:custGeom>
            <a:avLst/>
            <a:gdLst/>
            <a:ahLst/>
            <a:cxnLst/>
            <a:rect l="l" t="t" r="r" b="b"/>
            <a:pathLst>
              <a:path w="18383172" h="10468537">
                <a:moveTo>
                  <a:pt x="0" y="0"/>
                </a:moveTo>
                <a:lnTo>
                  <a:pt x="18383172" y="0"/>
                </a:lnTo>
                <a:lnTo>
                  <a:pt x="18383172" y="10468537"/>
                </a:lnTo>
                <a:lnTo>
                  <a:pt x="0" y="10468537"/>
                </a:lnTo>
                <a:lnTo>
                  <a:pt x="0" y="0"/>
                </a:lnTo>
                <a:close/>
              </a:path>
            </a:pathLst>
          </a:custGeom>
          <a:blipFill>
            <a:blip r:embed="rId2"/>
            <a:stretch>
              <a:fillRect l="-4494" r="-4494"/>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ài liệu" ma:contentTypeID="0x0101000D1F6680CD945446ADA03D5F940711AA" ma:contentTypeVersion="3" ma:contentTypeDescription="Tạo tài liệu mới." ma:contentTypeScope="" ma:versionID="fc30db4b9d14bf2af6bd16d34feb3afe">
  <xsd:schema xmlns:xsd="http://www.w3.org/2001/XMLSchema" xmlns:xs="http://www.w3.org/2001/XMLSchema" xmlns:p="http://schemas.microsoft.com/office/2006/metadata/properties" xmlns:ns2="3e52a973-3646-4e8a-a00d-c55d3f34fbf7" targetNamespace="http://schemas.microsoft.com/office/2006/metadata/properties" ma:root="true" ma:fieldsID="dd61a9e5e3db8af5bf857342a27e2516" ns2:_="">
    <xsd:import namespace="3e52a973-3646-4e8a-a00d-c55d3f34fbf7"/>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e52a973-3646-4e8a-a00d-c55d3f34fbf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860A760-4CF8-4B80-9799-CCF9B370CF22}"/>
</file>

<file path=customXml/itemProps2.xml><?xml version="1.0" encoding="utf-8"?>
<ds:datastoreItem xmlns:ds="http://schemas.openxmlformats.org/officeDocument/2006/customXml" ds:itemID="{E4D08E83-D9B6-423B-BA75-15E9FE7A51AE}"/>
</file>

<file path=customXml/itemProps3.xml><?xml version="1.0" encoding="utf-8"?>
<ds:datastoreItem xmlns:ds="http://schemas.openxmlformats.org/officeDocument/2006/customXml" ds:itemID="{A5ABAEF4-7167-42EA-A860-A6FBF3402CC4}"/>
</file>

<file path=docProps/app.xml><?xml version="1.0" encoding="utf-8"?>
<Properties xmlns="http://schemas.openxmlformats.org/officeDocument/2006/extended-properties" xmlns:vt="http://schemas.openxmlformats.org/officeDocument/2006/docPropsVTypes">
  <TotalTime>1</TotalTime>
  <Words>947</Words>
  <Application>Microsoft Office PowerPoint</Application>
  <PresentationFormat>Custom</PresentationFormat>
  <Paragraphs>115</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Montserrat</vt:lpstr>
      <vt:lpstr>Calibri</vt:lpstr>
      <vt:lpstr>Times New Roman</vt:lpstr>
      <vt:lpstr>Noto Sans Bold</vt:lpstr>
      <vt:lpstr>Arial</vt:lpstr>
      <vt:lpstr>Noto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giá nhà TP HỒ CHÍ MINH</dc:title>
  <cp:lastModifiedBy>OliverFang™</cp:lastModifiedBy>
  <cp:revision>2</cp:revision>
  <dcterms:created xsi:type="dcterms:W3CDTF">2006-08-16T00:00:00Z</dcterms:created>
  <dcterms:modified xsi:type="dcterms:W3CDTF">2026-01-18T11:38:59Z</dcterms:modified>
  <dc:identifier>DAG-wNkpYu8</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0x0101000D1F6680CD945446ADA03D5F940711AA</vt:lpwstr>
  </property>
</Properties>
</file>